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71" r:id="rId7"/>
    <p:sldId id="263" r:id="rId8"/>
    <p:sldId id="262" r:id="rId9"/>
    <p:sldId id="264" r:id="rId10"/>
    <p:sldId id="266" r:id="rId11"/>
    <p:sldId id="267" r:id="rId12"/>
    <p:sldId id="268" r:id="rId13"/>
    <p:sldId id="269" r:id="rId1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6" autoAdjust="0"/>
    <p:restoredTop sz="94660"/>
  </p:normalViewPr>
  <p:slideViewPr>
    <p:cSldViewPr snapToGrid="0">
      <p:cViewPr varScale="1">
        <p:scale>
          <a:sx n="97" d="100"/>
          <a:sy n="97" d="100"/>
        </p:scale>
        <p:origin x="78" y="4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4965A95-B746-4499-8C8A-3D476C36FE25}" type="doc">
      <dgm:prSet loTypeId="urn:microsoft.com/office/officeart/2005/8/layout/vList2" loCatId="list" qsTypeId="urn:microsoft.com/office/officeart/2005/8/quickstyle/simple4" qsCatId="simple" csTypeId="urn:microsoft.com/office/officeart/2005/8/colors/accent5_2" csCatId="accent5" phldr="1"/>
      <dgm:spPr/>
      <dgm:t>
        <a:bodyPr/>
        <a:lstStyle/>
        <a:p>
          <a:endParaRPr lang="en-US"/>
        </a:p>
      </dgm:t>
    </dgm:pt>
    <dgm:pt modelId="{6751B830-DCF5-48B6-971C-A16230798820}">
      <dgm:prSet/>
      <dgm:spPr>
        <a:solidFill>
          <a:srgbClr val="00B0F0"/>
        </a:solidFill>
      </dgm:spPr>
      <dgm:t>
        <a:bodyPr/>
        <a:lstStyle/>
        <a:p>
          <a:r>
            <a:rPr kumimoji="1" lang="ja-JP"/>
            <a:t>工夫した点</a:t>
          </a:r>
          <a:endParaRPr lang="en-US"/>
        </a:p>
      </dgm:t>
    </dgm:pt>
    <dgm:pt modelId="{EDDDC73C-7F82-4B06-84E5-084015700AE8}" type="parTrans" cxnId="{1632A083-31C0-480F-8A8D-684235E8066B}">
      <dgm:prSet/>
      <dgm:spPr/>
      <dgm:t>
        <a:bodyPr/>
        <a:lstStyle/>
        <a:p>
          <a:endParaRPr lang="en-US"/>
        </a:p>
      </dgm:t>
    </dgm:pt>
    <dgm:pt modelId="{F8270A01-9B8E-49EC-8305-89DB3443AA7A}" type="sibTrans" cxnId="{1632A083-31C0-480F-8A8D-684235E8066B}">
      <dgm:prSet/>
      <dgm:spPr/>
      <dgm:t>
        <a:bodyPr/>
        <a:lstStyle/>
        <a:p>
          <a:endParaRPr lang="en-US"/>
        </a:p>
      </dgm:t>
    </dgm:pt>
    <dgm:pt modelId="{847942BE-45CF-4337-B9C4-E0E62CA513B0}">
      <dgm:prSet/>
      <dgm:spPr/>
      <dgm:t>
        <a:bodyPr/>
        <a:lstStyle/>
        <a:p>
          <a:r>
            <a:rPr kumimoji="1" lang="ja-JP"/>
            <a:t>計算の最適化のために</a:t>
          </a:r>
          <a:r>
            <a:rPr kumimoji="1" lang="en-US"/>
            <a:t>numpy</a:t>
          </a:r>
          <a:r>
            <a:rPr kumimoji="1" lang="ja-JP"/>
            <a:t>の</a:t>
          </a:r>
          <a:r>
            <a:rPr kumimoji="1" lang="en-US"/>
            <a:t>array</a:t>
          </a:r>
          <a:r>
            <a:rPr kumimoji="1" lang="ja-JP"/>
            <a:t>を使用、ラプラシアンを計算するための関数を定義。</a:t>
          </a:r>
          <a:endParaRPr lang="en-US"/>
        </a:p>
      </dgm:t>
    </dgm:pt>
    <dgm:pt modelId="{DBAB4B48-AECA-484A-AC3B-69CA22211A7E}" type="parTrans" cxnId="{47C01559-B00B-4960-A1A5-6537825DAA59}">
      <dgm:prSet/>
      <dgm:spPr/>
      <dgm:t>
        <a:bodyPr/>
        <a:lstStyle/>
        <a:p>
          <a:endParaRPr lang="en-US"/>
        </a:p>
      </dgm:t>
    </dgm:pt>
    <dgm:pt modelId="{CB0A51A2-1A8C-4D77-893F-E10C17DF6F66}" type="sibTrans" cxnId="{47C01559-B00B-4960-A1A5-6537825DAA59}">
      <dgm:prSet/>
      <dgm:spPr/>
      <dgm:t>
        <a:bodyPr/>
        <a:lstStyle/>
        <a:p>
          <a:endParaRPr lang="en-US"/>
        </a:p>
      </dgm:t>
    </dgm:pt>
    <dgm:pt modelId="{B13479FD-B129-4F1E-87F3-9A27B6396FE4}">
      <dgm:prSet/>
      <dgm:spPr/>
      <dgm:t>
        <a:bodyPr/>
        <a:lstStyle/>
        <a:p>
          <a:r>
            <a:rPr kumimoji="1" lang="ja-JP"/>
            <a:t>講義資料の参考画像に近づけるために青メインのカラーマップを使用。</a:t>
          </a:r>
          <a:endParaRPr lang="en-US"/>
        </a:p>
      </dgm:t>
    </dgm:pt>
    <dgm:pt modelId="{8976BD47-F79F-4388-8596-64A4B302B887}" type="parTrans" cxnId="{5669CAC8-9E04-4B77-8BB6-D1CF0E553053}">
      <dgm:prSet/>
      <dgm:spPr/>
      <dgm:t>
        <a:bodyPr/>
        <a:lstStyle/>
        <a:p>
          <a:endParaRPr lang="en-US"/>
        </a:p>
      </dgm:t>
    </dgm:pt>
    <dgm:pt modelId="{F5C1FF6E-2647-455E-8729-C12F8E220EE6}" type="sibTrans" cxnId="{5669CAC8-9E04-4B77-8BB6-D1CF0E553053}">
      <dgm:prSet/>
      <dgm:spPr/>
      <dgm:t>
        <a:bodyPr/>
        <a:lstStyle/>
        <a:p>
          <a:endParaRPr lang="en-US"/>
        </a:p>
      </dgm:t>
    </dgm:pt>
    <dgm:pt modelId="{4CA61E21-DF5C-4F9E-B65C-03B36E7437CB}">
      <dgm:prSet/>
      <dgm:spPr/>
      <dgm:t>
        <a:bodyPr/>
        <a:lstStyle/>
        <a:p>
          <a:r>
            <a:rPr kumimoji="1" lang="en-US" dirty="0"/>
            <a:t>matplotlib</a:t>
          </a:r>
          <a:r>
            <a:rPr kumimoji="1" lang="ja-JP" dirty="0"/>
            <a:t>の</a:t>
          </a:r>
          <a:r>
            <a:rPr kumimoji="1" lang="en-US" dirty="0" err="1"/>
            <a:t>imshow</a:t>
          </a:r>
          <a:r>
            <a:rPr kumimoji="1" lang="ja-JP" dirty="0"/>
            <a:t>を</a:t>
          </a:r>
          <a:r>
            <a:rPr kumimoji="1" lang="en-US" dirty="0" err="1"/>
            <a:t>contourf</a:t>
          </a:r>
          <a:r>
            <a:rPr kumimoji="1" lang="ja-JP" dirty="0"/>
            <a:t>の代わりに使用</a:t>
          </a:r>
          <a:r>
            <a:rPr kumimoji="1" lang="en-US" dirty="0"/>
            <a:t> </a:t>
          </a:r>
          <a:endParaRPr lang="en-US" dirty="0"/>
        </a:p>
      </dgm:t>
    </dgm:pt>
    <dgm:pt modelId="{809391CF-0842-4287-AECC-CE17ADCEA6C5}" type="parTrans" cxnId="{D7F89DF1-AB28-4B49-B92E-E7228D574B27}">
      <dgm:prSet/>
      <dgm:spPr/>
      <dgm:t>
        <a:bodyPr/>
        <a:lstStyle/>
        <a:p>
          <a:endParaRPr lang="en-US"/>
        </a:p>
      </dgm:t>
    </dgm:pt>
    <dgm:pt modelId="{DAA4DB2A-D323-47C1-9950-9D00304632BC}" type="sibTrans" cxnId="{D7F89DF1-AB28-4B49-B92E-E7228D574B27}">
      <dgm:prSet/>
      <dgm:spPr/>
      <dgm:t>
        <a:bodyPr/>
        <a:lstStyle/>
        <a:p>
          <a:endParaRPr lang="en-US"/>
        </a:p>
      </dgm:t>
    </dgm:pt>
    <dgm:pt modelId="{145F5BEC-1978-47AC-B1CE-46287482E303}" type="pres">
      <dgm:prSet presAssocID="{84965A95-B746-4499-8C8A-3D476C36FE25}" presName="linear" presStyleCnt="0">
        <dgm:presLayoutVars>
          <dgm:animLvl val="lvl"/>
          <dgm:resizeHandles val="exact"/>
        </dgm:presLayoutVars>
      </dgm:prSet>
      <dgm:spPr/>
    </dgm:pt>
    <dgm:pt modelId="{2558111A-E48A-460A-8646-716AAF293F04}" type="pres">
      <dgm:prSet presAssocID="{6751B830-DCF5-48B6-971C-A16230798820}" presName="parentText" presStyleLbl="node1" presStyleIdx="0" presStyleCnt="1">
        <dgm:presLayoutVars>
          <dgm:chMax val="0"/>
          <dgm:bulletEnabled val="1"/>
        </dgm:presLayoutVars>
      </dgm:prSet>
      <dgm:spPr/>
    </dgm:pt>
    <dgm:pt modelId="{D75CBC6C-34F0-4D2B-A999-C175A5A74ABE}" type="pres">
      <dgm:prSet presAssocID="{6751B830-DCF5-48B6-971C-A16230798820}" presName="childText" presStyleLbl="revTx" presStyleIdx="0" presStyleCnt="1">
        <dgm:presLayoutVars>
          <dgm:bulletEnabled val="1"/>
        </dgm:presLayoutVars>
      </dgm:prSet>
      <dgm:spPr/>
    </dgm:pt>
  </dgm:ptLst>
  <dgm:cxnLst>
    <dgm:cxn modelId="{F6A96627-FCCB-458F-AB58-20B5F63D72BA}" type="presOf" srcId="{6751B830-DCF5-48B6-971C-A16230798820}" destId="{2558111A-E48A-460A-8646-716AAF293F04}" srcOrd="0" destOrd="0" presId="urn:microsoft.com/office/officeart/2005/8/layout/vList2"/>
    <dgm:cxn modelId="{47C01559-B00B-4960-A1A5-6537825DAA59}" srcId="{6751B830-DCF5-48B6-971C-A16230798820}" destId="{847942BE-45CF-4337-B9C4-E0E62CA513B0}" srcOrd="0" destOrd="0" parTransId="{DBAB4B48-AECA-484A-AC3B-69CA22211A7E}" sibTransId="{CB0A51A2-1A8C-4D77-893F-E10C17DF6F66}"/>
    <dgm:cxn modelId="{1632A083-31C0-480F-8A8D-684235E8066B}" srcId="{84965A95-B746-4499-8C8A-3D476C36FE25}" destId="{6751B830-DCF5-48B6-971C-A16230798820}" srcOrd="0" destOrd="0" parTransId="{EDDDC73C-7F82-4B06-84E5-084015700AE8}" sibTransId="{F8270A01-9B8E-49EC-8305-89DB3443AA7A}"/>
    <dgm:cxn modelId="{87B3EAA9-9339-4392-BF0A-9F7D871C55C5}" type="presOf" srcId="{B13479FD-B129-4F1E-87F3-9A27B6396FE4}" destId="{D75CBC6C-34F0-4D2B-A999-C175A5A74ABE}" srcOrd="0" destOrd="1" presId="urn:microsoft.com/office/officeart/2005/8/layout/vList2"/>
    <dgm:cxn modelId="{F66041AB-A610-4EF9-AE67-5F981C0A39B9}" type="presOf" srcId="{4CA61E21-DF5C-4F9E-B65C-03B36E7437CB}" destId="{D75CBC6C-34F0-4D2B-A999-C175A5A74ABE}" srcOrd="0" destOrd="2" presId="urn:microsoft.com/office/officeart/2005/8/layout/vList2"/>
    <dgm:cxn modelId="{18D0AEBD-C7A4-42CE-BA8F-E113DEFF5198}" type="presOf" srcId="{847942BE-45CF-4337-B9C4-E0E62CA513B0}" destId="{D75CBC6C-34F0-4D2B-A999-C175A5A74ABE}" srcOrd="0" destOrd="0" presId="urn:microsoft.com/office/officeart/2005/8/layout/vList2"/>
    <dgm:cxn modelId="{5669CAC8-9E04-4B77-8BB6-D1CF0E553053}" srcId="{6751B830-DCF5-48B6-971C-A16230798820}" destId="{B13479FD-B129-4F1E-87F3-9A27B6396FE4}" srcOrd="1" destOrd="0" parTransId="{8976BD47-F79F-4388-8596-64A4B302B887}" sibTransId="{F5C1FF6E-2647-455E-8729-C12F8E220EE6}"/>
    <dgm:cxn modelId="{D7F89DF1-AB28-4B49-B92E-E7228D574B27}" srcId="{6751B830-DCF5-48B6-971C-A16230798820}" destId="{4CA61E21-DF5C-4F9E-B65C-03B36E7437CB}" srcOrd="2" destOrd="0" parTransId="{809391CF-0842-4287-AECC-CE17ADCEA6C5}" sibTransId="{DAA4DB2A-D323-47C1-9950-9D00304632BC}"/>
    <dgm:cxn modelId="{0178DCF7-1E24-42C2-A48B-CE6FCA109B45}" type="presOf" srcId="{84965A95-B746-4499-8C8A-3D476C36FE25}" destId="{145F5BEC-1978-47AC-B1CE-46287482E303}" srcOrd="0" destOrd="0" presId="urn:microsoft.com/office/officeart/2005/8/layout/vList2"/>
    <dgm:cxn modelId="{8B9B7FB1-B5EF-4C9B-A409-9786ECB42B2A}" type="presParOf" srcId="{145F5BEC-1978-47AC-B1CE-46287482E303}" destId="{2558111A-E48A-460A-8646-716AAF293F04}" srcOrd="0" destOrd="0" presId="urn:microsoft.com/office/officeart/2005/8/layout/vList2"/>
    <dgm:cxn modelId="{ABD22AB7-CDDD-43AC-A040-844C0CCECC14}" type="presParOf" srcId="{145F5BEC-1978-47AC-B1CE-46287482E303}" destId="{D75CBC6C-34F0-4D2B-A999-C175A5A74ABE}"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58111A-E48A-460A-8646-716AAF293F04}">
      <dsp:nvSpPr>
        <dsp:cNvPr id="0" name=""/>
        <dsp:cNvSpPr/>
      </dsp:nvSpPr>
      <dsp:spPr>
        <a:xfrm>
          <a:off x="0" y="198212"/>
          <a:ext cx="4438036" cy="730080"/>
        </a:xfrm>
        <a:prstGeom prst="roundRect">
          <a:avLst/>
        </a:prstGeom>
        <a:solidFill>
          <a:srgbClr val="00B0F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kumimoji="1" lang="ja-JP" sz="2400" kern="1200"/>
            <a:t>工夫した点</a:t>
          </a:r>
          <a:endParaRPr lang="en-US" sz="2400" kern="1200"/>
        </a:p>
      </dsp:txBody>
      <dsp:txXfrm>
        <a:off x="35640" y="233852"/>
        <a:ext cx="4366756" cy="658800"/>
      </dsp:txXfrm>
    </dsp:sp>
    <dsp:sp modelId="{D75CBC6C-34F0-4D2B-A999-C175A5A74ABE}">
      <dsp:nvSpPr>
        <dsp:cNvPr id="0" name=""/>
        <dsp:cNvSpPr/>
      </dsp:nvSpPr>
      <dsp:spPr>
        <a:xfrm>
          <a:off x="0" y="928292"/>
          <a:ext cx="4438036" cy="2782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08" tIns="30480" rIns="170688" bIns="30480" numCol="1" spcCol="1270" anchor="t" anchorCtr="0">
          <a:noAutofit/>
        </a:bodyPr>
        <a:lstStyle/>
        <a:p>
          <a:pPr marL="171450" lvl="1" indent="-171450" algn="l" defTabSz="844550">
            <a:lnSpc>
              <a:spcPct val="90000"/>
            </a:lnSpc>
            <a:spcBef>
              <a:spcPct val="0"/>
            </a:spcBef>
            <a:spcAft>
              <a:spcPct val="20000"/>
            </a:spcAft>
            <a:buChar char="•"/>
          </a:pPr>
          <a:r>
            <a:rPr kumimoji="1" lang="ja-JP" sz="1900" kern="1200"/>
            <a:t>計算の最適化のために</a:t>
          </a:r>
          <a:r>
            <a:rPr kumimoji="1" lang="en-US" sz="1900" kern="1200"/>
            <a:t>numpy</a:t>
          </a:r>
          <a:r>
            <a:rPr kumimoji="1" lang="ja-JP" sz="1900" kern="1200"/>
            <a:t>の</a:t>
          </a:r>
          <a:r>
            <a:rPr kumimoji="1" lang="en-US" sz="1900" kern="1200"/>
            <a:t>array</a:t>
          </a:r>
          <a:r>
            <a:rPr kumimoji="1" lang="ja-JP" sz="1900" kern="1200"/>
            <a:t>を使用、ラプラシアンを計算するための関数を定義。</a:t>
          </a:r>
          <a:endParaRPr lang="en-US" sz="1900" kern="1200"/>
        </a:p>
        <a:p>
          <a:pPr marL="171450" lvl="1" indent="-171450" algn="l" defTabSz="844550">
            <a:lnSpc>
              <a:spcPct val="90000"/>
            </a:lnSpc>
            <a:spcBef>
              <a:spcPct val="0"/>
            </a:spcBef>
            <a:spcAft>
              <a:spcPct val="20000"/>
            </a:spcAft>
            <a:buChar char="•"/>
          </a:pPr>
          <a:r>
            <a:rPr kumimoji="1" lang="ja-JP" sz="1900" kern="1200"/>
            <a:t>講義資料の参考画像に近づけるために青メインのカラーマップを使用。</a:t>
          </a:r>
          <a:endParaRPr lang="en-US" sz="1900" kern="1200"/>
        </a:p>
        <a:p>
          <a:pPr marL="171450" lvl="1" indent="-171450" algn="l" defTabSz="844550">
            <a:lnSpc>
              <a:spcPct val="90000"/>
            </a:lnSpc>
            <a:spcBef>
              <a:spcPct val="0"/>
            </a:spcBef>
            <a:spcAft>
              <a:spcPct val="20000"/>
            </a:spcAft>
            <a:buChar char="•"/>
          </a:pPr>
          <a:r>
            <a:rPr kumimoji="1" lang="en-US" sz="1900" kern="1200" dirty="0"/>
            <a:t>matplotlib</a:t>
          </a:r>
          <a:r>
            <a:rPr kumimoji="1" lang="ja-JP" sz="1900" kern="1200" dirty="0"/>
            <a:t>の</a:t>
          </a:r>
          <a:r>
            <a:rPr kumimoji="1" lang="en-US" sz="1900" kern="1200" dirty="0" err="1"/>
            <a:t>imshow</a:t>
          </a:r>
          <a:r>
            <a:rPr kumimoji="1" lang="ja-JP" sz="1900" kern="1200" dirty="0"/>
            <a:t>を</a:t>
          </a:r>
          <a:r>
            <a:rPr kumimoji="1" lang="en-US" sz="1900" kern="1200" dirty="0" err="1"/>
            <a:t>contourf</a:t>
          </a:r>
          <a:r>
            <a:rPr kumimoji="1" lang="ja-JP" sz="1900" kern="1200" dirty="0"/>
            <a:t>の代わりに使用</a:t>
          </a:r>
          <a:r>
            <a:rPr kumimoji="1" lang="en-US" sz="1900" kern="1200" dirty="0"/>
            <a:t> </a:t>
          </a:r>
          <a:endParaRPr lang="en-US" sz="1900" kern="1200" dirty="0"/>
        </a:p>
      </dsp:txBody>
      <dsp:txXfrm>
        <a:off x="0" y="928292"/>
        <a:ext cx="4438036" cy="278208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gif>
</file>

<file path=ppt/media/image11.png>
</file>

<file path=ppt/media/image12.svg>
</file>

<file path=ppt/media/image2.gif>
</file>

<file path=ppt/media/image3.gif>
</file>

<file path=ppt/media/image4.gif>
</file>

<file path=ppt/media/image5.gif>
</file>

<file path=ppt/media/image6.gif>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7522A01-0E69-BDD6-EFE8-A67647D32DE1}"/>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E240FE55-793C-52EB-5E52-CBC10D4B6C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76ABBBB8-A4CB-9895-40DF-26A02E192619}"/>
              </a:ext>
            </a:extLst>
          </p:cNvPr>
          <p:cNvSpPr>
            <a:spLocks noGrp="1"/>
          </p:cNvSpPr>
          <p:nvPr>
            <p:ph type="dt" sz="half" idx="10"/>
          </p:nvPr>
        </p:nvSpPr>
        <p:spPr/>
        <p:txBody>
          <a:bodyPr/>
          <a:lstStyle/>
          <a:p>
            <a:fld id="{7485D691-1AC5-4005-8753-23D3A0C0EE9E}" type="datetimeFigureOut">
              <a:rPr kumimoji="1" lang="ja-JP" altLang="en-US" smtClean="0"/>
              <a:t>2025/5/14</a:t>
            </a:fld>
            <a:endParaRPr kumimoji="1" lang="ja-JP" altLang="en-US"/>
          </a:p>
        </p:txBody>
      </p:sp>
      <p:sp>
        <p:nvSpPr>
          <p:cNvPr id="5" name="フッター プレースホルダー 4">
            <a:extLst>
              <a:ext uri="{FF2B5EF4-FFF2-40B4-BE49-F238E27FC236}">
                <a16:creationId xmlns:a16="http://schemas.microsoft.com/office/drawing/2014/main" id="{CE1C6B6C-8987-4A39-6693-C3F66EA084A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861B70D-0853-DD2D-BD6D-6849F8B4CE55}"/>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2167946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2514BC-0A39-D24D-FE91-D93456AA8867}"/>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23C2134-9F21-9315-0297-6336719F8BAB}"/>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C4CD194-0748-DCCE-303A-BF952D4B18A8}"/>
              </a:ext>
            </a:extLst>
          </p:cNvPr>
          <p:cNvSpPr>
            <a:spLocks noGrp="1"/>
          </p:cNvSpPr>
          <p:nvPr>
            <p:ph type="dt" sz="half" idx="10"/>
          </p:nvPr>
        </p:nvSpPr>
        <p:spPr/>
        <p:txBody>
          <a:bodyPr/>
          <a:lstStyle/>
          <a:p>
            <a:fld id="{7485D691-1AC5-4005-8753-23D3A0C0EE9E}" type="datetimeFigureOut">
              <a:rPr kumimoji="1" lang="ja-JP" altLang="en-US" smtClean="0"/>
              <a:t>2025/5/14</a:t>
            </a:fld>
            <a:endParaRPr kumimoji="1" lang="ja-JP" altLang="en-US"/>
          </a:p>
        </p:txBody>
      </p:sp>
      <p:sp>
        <p:nvSpPr>
          <p:cNvPr id="5" name="フッター プレースホルダー 4">
            <a:extLst>
              <a:ext uri="{FF2B5EF4-FFF2-40B4-BE49-F238E27FC236}">
                <a16:creationId xmlns:a16="http://schemas.microsoft.com/office/drawing/2014/main" id="{96E4F36C-86C6-F9FE-5456-AB6827692D8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EDCDD1F-7A79-13C3-F384-54EB6EFD4C00}"/>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1195559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131B85C-AA90-8F4E-5348-D2AC4C095CF4}"/>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9D34DFDD-6C6B-1374-2059-9693EDF1B73A}"/>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0C0A711-380F-A254-9468-777F4B772EAE}"/>
              </a:ext>
            </a:extLst>
          </p:cNvPr>
          <p:cNvSpPr>
            <a:spLocks noGrp="1"/>
          </p:cNvSpPr>
          <p:nvPr>
            <p:ph type="dt" sz="half" idx="10"/>
          </p:nvPr>
        </p:nvSpPr>
        <p:spPr/>
        <p:txBody>
          <a:bodyPr/>
          <a:lstStyle/>
          <a:p>
            <a:fld id="{7485D691-1AC5-4005-8753-23D3A0C0EE9E}" type="datetimeFigureOut">
              <a:rPr kumimoji="1" lang="ja-JP" altLang="en-US" smtClean="0"/>
              <a:t>2025/5/14</a:t>
            </a:fld>
            <a:endParaRPr kumimoji="1" lang="ja-JP" altLang="en-US"/>
          </a:p>
        </p:txBody>
      </p:sp>
      <p:sp>
        <p:nvSpPr>
          <p:cNvPr id="5" name="フッター プレースホルダー 4">
            <a:extLst>
              <a:ext uri="{FF2B5EF4-FFF2-40B4-BE49-F238E27FC236}">
                <a16:creationId xmlns:a16="http://schemas.microsoft.com/office/drawing/2014/main" id="{3A75C1E4-DEB2-A11F-6D1D-1B729B2F30A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5140383-152D-62F8-8354-EA9E83443C3A}"/>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41319812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212A71-C6C5-D5A4-FED0-5B50B7024A82}"/>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55EDDAA-ED96-B522-60C8-A79212B23698}"/>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64ECF50-EB9B-B612-40B1-D93B127BD2B6}"/>
              </a:ext>
            </a:extLst>
          </p:cNvPr>
          <p:cNvSpPr>
            <a:spLocks noGrp="1"/>
          </p:cNvSpPr>
          <p:nvPr>
            <p:ph type="dt" sz="half" idx="10"/>
          </p:nvPr>
        </p:nvSpPr>
        <p:spPr/>
        <p:txBody>
          <a:bodyPr/>
          <a:lstStyle/>
          <a:p>
            <a:fld id="{7485D691-1AC5-4005-8753-23D3A0C0EE9E}" type="datetimeFigureOut">
              <a:rPr kumimoji="1" lang="ja-JP" altLang="en-US" smtClean="0"/>
              <a:t>2025/5/14</a:t>
            </a:fld>
            <a:endParaRPr kumimoji="1" lang="ja-JP" altLang="en-US"/>
          </a:p>
        </p:txBody>
      </p:sp>
      <p:sp>
        <p:nvSpPr>
          <p:cNvPr id="5" name="フッター プレースホルダー 4">
            <a:extLst>
              <a:ext uri="{FF2B5EF4-FFF2-40B4-BE49-F238E27FC236}">
                <a16:creationId xmlns:a16="http://schemas.microsoft.com/office/drawing/2014/main" id="{7725752D-9BF2-D64A-CF9E-45800802D09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6FD721B-98D9-4A24-59AA-A2B44B94297E}"/>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940194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F4B6B9-2DA6-CA13-52CE-C209C797A1CB}"/>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8759AD6-A28D-8EE4-8023-90058B8F8C9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A638BA1-6120-83FC-65B8-D669AB2BBC75}"/>
              </a:ext>
            </a:extLst>
          </p:cNvPr>
          <p:cNvSpPr>
            <a:spLocks noGrp="1"/>
          </p:cNvSpPr>
          <p:nvPr>
            <p:ph type="dt" sz="half" idx="10"/>
          </p:nvPr>
        </p:nvSpPr>
        <p:spPr/>
        <p:txBody>
          <a:bodyPr/>
          <a:lstStyle/>
          <a:p>
            <a:fld id="{7485D691-1AC5-4005-8753-23D3A0C0EE9E}" type="datetimeFigureOut">
              <a:rPr kumimoji="1" lang="ja-JP" altLang="en-US" smtClean="0"/>
              <a:t>2025/5/14</a:t>
            </a:fld>
            <a:endParaRPr kumimoji="1" lang="ja-JP" altLang="en-US"/>
          </a:p>
        </p:txBody>
      </p:sp>
      <p:sp>
        <p:nvSpPr>
          <p:cNvPr id="5" name="フッター プレースホルダー 4">
            <a:extLst>
              <a:ext uri="{FF2B5EF4-FFF2-40B4-BE49-F238E27FC236}">
                <a16:creationId xmlns:a16="http://schemas.microsoft.com/office/drawing/2014/main" id="{90D7E91F-6E4D-A0A2-9066-5BFAC041B6A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4D41103-CAB2-1F33-2747-5A4A2B1AEA88}"/>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698962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F5B552-78FB-5387-C66F-9789451CBA99}"/>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C6FA769-6FCE-3B39-BC33-754A8987B7C3}"/>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BB79E878-81CD-38FD-4372-4F8E146D5E2C}"/>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DF9DAAD0-DBAB-0DC2-FF18-9B41C7588FEC}"/>
              </a:ext>
            </a:extLst>
          </p:cNvPr>
          <p:cNvSpPr>
            <a:spLocks noGrp="1"/>
          </p:cNvSpPr>
          <p:nvPr>
            <p:ph type="dt" sz="half" idx="10"/>
          </p:nvPr>
        </p:nvSpPr>
        <p:spPr/>
        <p:txBody>
          <a:bodyPr/>
          <a:lstStyle/>
          <a:p>
            <a:fld id="{7485D691-1AC5-4005-8753-23D3A0C0EE9E}" type="datetimeFigureOut">
              <a:rPr kumimoji="1" lang="ja-JP" altLang="en-US" smtClean="0"/>
              <a:t>2025/5/14</a:t>
            </a:fld>
            <a:endParaRPr kumimoji="1" lang="ja-JP" altLang="en-US"/>
          </a:p>
        </p:txBody>
      </p:sp>
      <p:sp>
        <p:nvSpPr>
          <p:cNvPr id="6" name="フッター プレースホルダー 5">
            <a:extLst>
              <a:ext uri="{FF2B5EF4-FFF2-40B4-BE49-F238E27FC236}">
                <a16:creationId xmlns:a16="http://schemas.microsoft.com/office/drawing/2014/main" id="{76B067FC-51C2-3C21-6012-87CB2AE4EDF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456E23C-9260-286F-98C1-04B713A33A57}"/>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248685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4E3E05-45BE-6520-5D7C-5532CA3EEDE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589E0D5-834B-84DA-B8A2-F70D708FC8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F8C575AB-FFA2-018B-A148-E86292BD88C9}"/>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B03F85BF-9CBE-ABBF-547B-0419025147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5F908AAE-480A-ED46-FC60-CD5E10570F77}"/>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89147859-20E0-3AFE-9746-432D75156409}"/>
              </a:ext>
            </a:extLst>
          </p:cNvPr>
          <p:cNvSpPr>
            <a:spLocks noGrp="1"/>
          </p:cNvSpPr>
          <p:nvPr>
            <p:ph type="dt" sz="half" idx="10"/>
          </p:nvPr>
        </p:nvSpPr>
        <p:spPr/>
        <p:txBody>
          <a:bodyPr/>
          <a:lstStyle/>
          <a:p>
            <a:fld id="{7485D691-1AC5-4005-8753-23D3A0C0EE9E}" type="datetimeFigureOut">
              <a:rPr kumimoji="1" lang="ja-JP" altLang="en-US" smtClean="0"/>
              <a:t>2025/5/14</a:t>
            </a:fld>
            <a:endParaRPr kumimoji="1" lang="ja-JP" altLang="en-US"/>
          </a:p>
        </p:txBody>
      </p:sp>
      <p:sp>
        <p:nvSpPr>
          <p:cNvPr id="8" name="フッター プレースホルダー 7">
            <a:extLst>
              <a:ext uri="{FF2B5EF4-FFF2-40B4-BE49-F238E27FC236}">
                <a16:creationId xmlns:a16="http://schemas.microsoft.com/office/drawing/2014/main" id="{5707E122-DA0C-2D47-2D75-93FC5B6CE327}"/>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997F1C11-305C-2C24-1380-24B98F70237E}"/>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1721431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2C28F17-3F8E-EB7A-ABBE-E311933BB3E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0C9F261-ADB0-2196-79EF-EAB17E577691}"/>
              </a:ext>
            </a:extLst>
          </p:cNvPr>
          <p:cNvSpPr>
            <a:spLocks noGrp="1"/>
          </p:cNvSpPr>
          <p:nvPr>
            <p:ph type="dt" sz="half" idx="10"/>
          </p:nvPr>
        </p:nvSpPr>
        <p:spPr/>
        <p:txBody>
          <a:bodyPr/>
          <a:lstStyle/>
          <a:p>
            <a:fld id="{7485D691-1AC5-4005-8753-23D3A0C0EE9E}" type="datetimeFigureOut">
              <a:rPr kumimoji="1" lang="ja-JP" altLang="en-US" smtClean="0"/>
              <a:t>2025/5/14</a:t>
            </a:fld>
            <a:endParaRPr kumimoji="1" lang="ja-JP" altLang="en-US"/>
          </a:p>
        </p:txBody>
      </p:sp>
      <p:sp>
        <p:nvSpPr>
          <p:cNvPr id="4" name="フッター プレースホルダー 3">
            <a:extLst>
              <a:ext uri="{FF2B5EF4-FFF2-40B4-BE49-F238E27FC236}">
                <a16:creationId xmlns:a16="http://schemas.microsoft.com/office/drawing/2014/main" id="{AE1B353E-B0F8-7649-4BAD-521B69DD8FA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E543496B-4E55-A41E-1D66-976CE5486206}"/>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23270877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013694E3-D2A9-852F-B47F-EB9EC6EEE570}"/>
              </a:ext>
            </a:extLst>
          </p:cNvPr>
          <p:cNvSpPr>
            <a:spLocks noGrp="1"/>
          </p:cNvSpPr>
          <p:nvPr>
            <p:ph type="dt" sz="half" idx="10"/>
          </p:nvPr>
        </p:nvSpPr>
        <p:spPr/>
        <p:txBody>
          <a:bodyPr/>
          <a:lstStyle/>
          <a:p>
            <a:fld id="{7485D691-1AC5-4005-8753-23D3A0C0EE9E}" type="datetimeFigureOut">
              <a:rPr kumimoji="1" lang="ja-JP" altLang="en-US" smtClean="0"/>
              <a:t>2025/5/14</a:t>
            </a:fld>
            <a:endParaRPr kumimoji="1" lang="ja-JP" altLang="en-US"/>
          </a:p>
        </p:txBody>
      </p:sp>
      <p:sp>
        <p:nvSpPr>
          <p:cNvPr id="3" name="フッター プレースホルダー 2">
            <a:extLst>
              <a:ext uri="{FF2B5EF4-FFF2-40B4-BE49-F238E27FC236}">
                <a16:creationId xmlns:a16="http://schemas.microsoft.com/office/drawing/2014/main" id="{8019050E-9F51-6E93-27AB-379A30DC8FA1}"/>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DD2C4BA0-9581-90B7-FB56-1CC12356A267}"/>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3097615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A4876D-6F36-AA97-7CEF-D29759D0801C}"/>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1D310DB-B3B3-5B25-4DE6-4FEA9E2BE3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7CCD4553-499B-9A1B-E33C-062C9BD671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867EBC1-023A-959A-EEC8-373AA8DCE2A7}"/>
              </a:ext>
            </a:extLst>
          </p:cNvPr>
          <p:cNvSpPr>
            <a:spLocks noGrp="1"/>
          </p:cNvSpPr>
          <p:nvPr>
            <p:ph type="dt" sz="half" idx="10"/>
          </p:nvPr>
        </p:nvSpPr>
        <p:spPr/>
        <p:txBody>
          <a:bodyPr/>
          <a:lstStyle/>
          <a:p>
            <a:fld id="{7485D691-1AC5-4005-8753-23D3A0C0EE9E}" type="datetimeFigureOut">
              <a:rPr kumimoji="1" lang="ja-JP" altLang="en-US" smtClean="0"/>
              <a:t>2025/5/14</a:t>
            </a:fld>
            <a:endParaRPr kumimoji="1" lang="ja-JP" altLang="en-US"/>
          </a:p>
        </p:txBody>
      </p:sp>
      <p:sp>
        <p:nvSpPr>
          <p:cNvPr id="6" name="フッター プレースホルダー 5">
            <a:extLst>
              <a:ext uri="{FF2B5EF4-FFF2-40B4-BE49-F238E27FC236}">
                <a16:creationId xmlns:a16="http://schemas.microsoft.com/office/drawing/2014/main" id="{91C9E5C6-C27D-9728-4BB4-B2D549D724F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930FEA8-B146-10A7-FC9E-23CB2CAA6E65}"/>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3852595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7A5E7D-DC97-E487-3E66-8E0B8D57132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B2FFBDC-4B05-D30E-6FE0-9FF5C922B9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825F0B1D-39EC-61FB-40E4-1316115A5A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26EB973-D02E-96B0-C8CD-7AFB04962649}"/>
              </a:ext>
            </a:extLst>
          </p:cNvPr>
          <p:cNvSpPr>
            <a:spLocks noGrp="1"/>
          </p:cNvSpPr>
          <p:nvPr>
            <p:ph type="dt" sz="half" idx="10"/>
          </p:nvPr>
        </p:nvSpPr>
        <p:spPr/>
        <p:txBody>
          <a:bodyPr/>
          <a:lstStyle/>
          <a:p>
            <a:fld id="{7485D691-1AC5-4005-8753-23D3A0C0EE9E}" type="datetimeFigureOut">
              <a:rPr kumimoji="1" lang="ja-JP" altLang="en-US" smtClean="0"/>
              <a:t>2025/5/14</a:t>
            </a:fld>
            <a:endParaRPr kumimoji="1" lang="ja-JP" altLang="en-US"/>
          </a:p>
        </p:txBody>
      </p:sp>
      <p:sp>
        <p:nvSpPr>
          <p:cNvPr id="6" name="フッター プレースホルダー 5">
            <a:extLst>
              <a:ext uri="{FF2B5EF4-FFF2-40B4-BE49-F238E27FC236}">
                <a16:creationId xmlns:a16="http://schemas.microsoft.com/office/drawing/2014/main" id="{F252EAC6-FE00-D3D7-E259-110639890AD3}"/>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DEDCFFC-5186-222D-5A7C-792A59AFF085}"/>
              </a:ext>
            </a:extLst>
          </p:cNvPr>
          <p:cNvSpPr>
            <a:spLocks noGrp="1"/>
          </p:cNvSpPr>
          <p:nvPr>
            <p:ph type="sldNum" sz="quarter" idx="12"/>
          </p:nvPr>
        </p:nvSpPr>
        <p:spPr/>
        <p:txBody>
          <a:body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3881372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5EF914C3-33CE-BDA1-02E4-4A5F72D8CC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F419A72-9BF1-7201-666D-787ACA2EE9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7BFDCA2-DBAC-3215-EFC5-B818ED98A8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485D691-1AC5-4005-8753-23D3A0C0EE9E}" type="datetimeFigureOut">
              <a:rPr kumimoji="1" lang="ja-JP" altLang="en-US" smtClean="0"/>
              <a:t>2025/5/14</a:t>
            </a:fld>
            <a:endParaRPr kumimoji="1" lang="ja-JP" altLang="en-US"/>
          </a:p>
        </p:txBody>
      </p:sp>
      <p:sp>
        <p:nvSpPr>
          <p:cNvPr id="5" name="フッター プレースホルダー 4">
            <a:extLst>
              <a:ext uri="{FF2B5EF4-FFF2-40B4-BE49-F238E27FC236}">
                <a16:creationId xmlns:a16="http://schemas.microsoft.com/office/drawing/2014/main" id="{5E5264E8-8B18-4A4B-A5AD-25F2D9067F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A3DFB385-E4A5-15B0-7B82-1378F6F699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B58E223-4D4C-457F-A3C1-EC010159B762}" type="slidenum">
              <a:rPr kumimoji="1" lang="ja-JP" altLang="en-US" smtClean="0"/>
              <a:t>‹#›</a:t>
            </a:fld>
            <a:endParaRPr kumimoji="1" lang="ja-JP" altLang="en-US"/>
          </a:p>
        </p:txBody>
      </p:sp>
    </p:spTree>
    <p:extLst>
      <p:ext uri="{BB962C8B-B14F-4D97-AF65-F5344CB8AC3E}">
        <p14:creationId xmlns:p14="http://schemas.microsoft.com/office/powerpoint/2010/main" val="31569399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0E21785-62D8-430F-9521-90166EF7C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ED7CF8A0-D3E4-4A16-87D3-1D973AC61B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3296" y="697832"/>
            <a:ext cx="8189484" cy="5541981"/>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タイトル 1">
            <a:extLst>
              <a:ext uri="{FF2B5EF4-FFF2-40B4-BE49-F238E27FC236}">
                <a16:creationId xmlns:a16="http://schemas.microsoft.com/office/drawing/2014/main" id="{9B6E0C17-5857-2A49-8109-B9BC75D7C79B}"/>
              </a:ext>
            </a:extLst>
          </p:cNvPr>
          <p:cNvSpPr>
            <a:spLocks noGrp="1"/>
          </p:cNvSpPr>
          <p:nvPr>
            <p:ph type="ctrTitle"/>
          </p:nvPr>
        </p:nvSpPr>
        <p:spPr>
          <a:xfrm>
            <a:off x="3325473" y="1998925"/>
            <a:ext cx="5541054" cy="2149412"/>
          </a:xfrm>
        </p:spPr>
        <p:txBody>
          <a:bodyPr>
            <a:normAutofit/>
          </a:bodyPr>
          <a:lstStyle/>
          <a:p>
            <a:r>
              <a:rPr kumimoji="1" lang="ja-JP" altLang="en-US" sz="5200"/>
              <a:t>授業課題</a:t>
            </a:r>
            <a:r>
              <a:rPr kumimoji="1" lang="en-US" altLang="ja-JP" sz="5200"/>
              <a:t>4</a:t>
            </a:r>
            <a:endParaRPr kumimoji="1" lang="ja-JP" altLang="en-US" sz="5200"/>
          </a:p>
        </p:txBody>
      </p:sp>
      <p:sp>
        <p:nvSpPr>
          <p:cNvPr id="3" name="字幕 2">
            <a:extLst>
              <a:ext uri="{FF2B5EF4-FFF2-40B4-BE49-F238E27FC236}">
                <a16:creationId xmlns:a16="http://schemas.microsoft.com/office/drawing/2014/main" id="{06654A0D-70DC-4302-07C5-9419B7130846}"/>
              </a:ext>
            </a:extLst>
          </p:cNvPr>
          <p:cNvSpPr>
            <a:spLocks noGrp="1"/>
          </p:cNvSpPr>
          <p:nvPr>
            <p:ph type="subTitle" idx="1"/>
          </p:nvPr>
        </p:nvSpPr>
        <p:spPr>
          <a:xfrm>
            <a:off x="3880419" y="4300833"/>
            <a:ext cx="4431162" cy="1191873"/>
          </a:xfrm>
        </p:spPr>
        <p:txBody>
          <a:bodyPr>
            <a:normAutofit/>
          </a:bodyPr>
          <a:lstStyle/>
          <a:p>
            <a:r>
              <a:rPr kumimoji="1" lang="ja-JP" altLang="en-US"/>
              <a:t>端本知史</a:t>
            </a:r>
          </a:p>
        </p:txBody>
      </p:sp>
    </p:spTree>
    <p:extLst>
      <p:ext uri="{BB962C8B-B14F-4D97-AF65-F5344CB8AC3E}">
        <p14:creationId xmlns:p14="http://schemas.microsoft.com/office/powerpoint/2010/main" val="1523389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00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4DFE16A-EDDF-DAA0-56F5-077B6ADC2D1D}"/>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39C7FE20-749E-6E8A-2AF4-F2F1BA97A28A}"/>
              </a:ext>
            </a:extLst>
          </p:cNvPr>
          <p:cNvSpPr>
            <a:spLocks noGrp="1"/>
          </p:cNvSpPr>
          <p:nvPr>
            <p:ph type="title"/>
          </p:nvPr>
        </p:nvSpPr>
        <p:spPr>
          <a:xfrm>
            <a:off x="1137034" y="609600"/>
            <a:ext cx="4784796" cy="1330840"/>
          </a:xfrm>
        </p:spPr>
        <p:txBody>
          <a:bodyPr>
            <a:normAutofit/>
          </a:bodyPr>
          <a:lstStyle/>
          <a:p>
            <a:pPr algn="ctr"/>
            <a:r>
              <a:rPr kumimoji="1" lang="ja-JP" altLang="en-US" sz="4000" dirty="0"/>
              <a:t>条件</a:t>
            </a:r>
            <a:r>
              <a:rPr kumimoji="1" lang="en-US" altLang="ja-JP" sz="4000" dirty="0"/>
              <a:t>3 (Amorphous)</a:t>
            </a:r>
            <a:endParaRPr kumimoji="1" lang="ja-JP" altLang="en-US" sz="4000" dirty="0"/>
          </a:p>
        </p:txBody>
      </p:sp>
      <p:sp>
        <p:nvSpPr>
          <p:cNvPr id="13" name="Content Placeholder 12">
            <a:extLst>
              <a:ext uri="{FF2B5EF4-FFF2-40B4-BE49-F238E27FC236}">
                <a16:creationId xmlns:a16="http://schemas.microsoft.com/office/drawing/2014/main" id="{7118EF74-216D-1794-8EEA-BEF1DD15DDB4}"/>
              </a:ext>
            </a:extLst>
          </p:cNvPr>
          <p:cNvSpPr>
            <a:spLocks noGrp="1"/>
          </p:cNvSpPr>
          <p:nvPr>
            <p:ph idx="1"/>
          </p:nvPr>
        </p:nvSpPr>
        <p:spPr>
          <a:xfrm>
            <a:off x="1137034" y="2194102"/>
            <a:ext cx="4438036" cy="3908585"/>
          </a:xfrm>
        </p:spPr>
        <p:txBody>
          <a:bodyPr>
            <a:normAutofit/>
          </a:bodyPr>
          <a:lstStyle/>
          <a:p>
            <a:pPr marL="0" indent="0">
              <a:buNone/>
            </a:pPr>
            <a:r>
              <a:rPr lang="en-US" altLang="ja-JP" sz="2000" dirty="0"/>
              <a:t>f = 0.040, k = 0.060</a:t>
            </a:r>
          </a:p>
          <a:p>
            <a:pPr marL="0" indent="0">
              <a:buNone/>
            </a:pPr>
            <a:r>
              <a:rPr lang="ja-JP" altLang="en-US" sz="2000" dirty="0"/>
              <a:t>今回の例の中だと最も早く安定した。</a:t>
            </a:r>
            <a:endParaRPr lang="en-US" altLang="ja-JP" sz="2000" dirty="0"/>
          </a:p>
          <a:p>
            <a:pPr marL="0" indent="0">
              <a:buNone/>
            </a:pPr>
            <a:r>
              <a:rPr lang="ja-JP" altLang="en-US" sz="2000" dirty="0"/>
              <a:t>安定するまでの過程も一定のペースで広がっているように見えた。</a:t>
            </a:r>
            <a:endParaRPr lang="en-US" altLang="ja-JP" sz="2000" dirty="0"/>
          </a:p>
          <a:p>
            <a:pPr marL="0" indent="0">
              <a:buNone/>
            </a:pPr>
            <a:r>
              <a:rPr lang="ja-JP" altLang="en-US" sz="2000" dirty="0"/>
              <a:t>条件</a:t>
            </a:r>
            <a:r>
              <a:rPr lang="en-US" altLang="ja-JP" sz="2000" dirty="0"/>
              <a:t>1</a:t>
            </a:r>
            <a:r>
              <a:rPr lang="ja-JP" altLang="en-US" sz="2000" dirty="0"/>
              <a:t>と共通の線状の塊を形成する因子があると考えられる。</a:t>
            </a:r>
            <a:endParaRPr lang="en-US" altLang="ja-JP" sz="2000" dirty="0"/>
          </a:p>
          <a:p>
            <a:pPr marL="0" indent="0">
              <a:buNone/>
            </a:pPr>
            <a:endParaRPr lang="en-US" sz="2000" dirty="0"/>
          </a:p>
        </p:txBody>
      </p:sp>
      <p:pic>
        <p:nvPicPr>
          <p:cNvPr id="4" name="図 3" descr="グラフ&#10;&#10;AI によって生成されたコンテンツは間違っている可能性があります。">
            <a:extLst>
              <a:ext uri="{FF2B5EF4-FFF2-40B4-BE49-F238E27FC236}">
                <a16:creationId xmlns:a16="http://schemas.microsoft.com/office/drawing/2014/main" id="{95945420-B278-27CE-8E5D-6C3399C32B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8864" y="709324"/>
            <a:ext cx="4673838" cy="4673838"/>
          </a:xfrm>
          <a:prstGeom prst="rect">
            <a:avLst/>
          </a:prstGeom>
        </p:spPr>
      </p:pic>
    </p:spTree>
    <p:extLst>
      <p:ext uri="{BB962C8B-B14F-4D97-AF65-F5344CB8AC3E}">
        <p14:creationId xmlns:p14="http://schemas.microsoft.com/office/powerpoint/2010/main" val="164437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ED4F367-9E92-6F86-9CB4-5418AF25FCB3}"/>
            </a:ext>
          </a:extLst>
        </p:cNvPr>
        <p:cNvGrpSpPr/>
        <p:nvPr/>
      </p:nvGrpSpPr>
      <p:grpSpPr>
        <a:xfrm>
          <a:off x="0" y="0"/>
          <a:ext cx="0" cy="0"/>
          <a:chOff x="0" y="0"/>
          <a:chExt cx="0" cy="0"/>
        </a:xfrm>
      </p:grpSpPr>
      <p:sp useBgFill="1">
        <p:nvSpPr>
          <p:cNvPr id="22" name="Rectangle 17">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19">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B4137920-6BEA-5013-A5CA-1AF40746CFD7}"/>
              </a:ext>
            </a:extLst>
          </p:cNvPr>
          <p:cNvSpPr>
            <a:spLocks noGrp="1"/>
          </p:cNvSpPr>
          <p:nvPr>
            <p:ph type="title"/>
          </p:nvPr>
        </p:nvSpPr>
        <p:spPr>
          <a:xfrm>
            <a:off x="1137034" y="609600"/>
            <a:ext cx="4784796" cy="1330840"/>
          </a:xfrm>
        </p:spPr>
        <p:txBody>
          <a:bodyPr>
            <a:normAutofit/>
          </a:bodyPr>
          <a:lstStyle/>
          <a:p>
            <a:r>
              <a:rPr kumimoji="1" lang="ja-JP" altLang="en-US"/>
              <a:t>条件</a:t>
            </a:r>
            <a:r>
              <a:rPr kumimoji="1" lang="en-US" altLang="ja-JP"/>
              <a:t>4 (Bubble)</a:t>
            </a:r>
            <a:endParaRPr kumimoji="1" lang="ja-JP" altLang="en-US"/>
          </a:p>
        </p:txBody>
      </p:sp>
      <p:sp>
        <p:nvSpPr>
          <p:cNvPr id="13" name="Content Placeholder 12">
            <a:extLst>
              <a:ext uri="{FF2B5EF4-FFF2-40B4-BE49-F238E27FC236}">
                <a16:creationId xmlns:a16="http://schemas.microsoft.com/office/drawing/2014/main" id="{428144AE-01F1-3258-4F52-01815FE4C97E}"/>
              </a:ext>
            </a:extLst>
          </p:cNvPr>
          <p:cNvSpPr>
            <a:spLocks noGrp="1"/>
          </p:cNvSpPr>
          <p:nvPr>
            <p:ph idx="1"/>
          </p:nvPr>
        </p:nvSpPr>
        <p:spPr>
          <a:xfrm>
            <a:off x="1137034" y="2194102"/>
            <a:ext cx="4438036" cy="3908585"/>
          </a:xfrm>
        </p:spPr>
        <p:txBody>
          <a:bodyPr>
            <a:normAutofit/>
          </a:bodyPr>
          <a:lstStyle/>
          <a:p>
            <a:pPr marL="0" indent="0">
              <a:buNone/>
            </a:pPr>
            <a:r>
              <a:rPr lang="en-US" sz="2000" dirty="0"/>
              <a:t>f = 0.012, k = 0.050</a:t>
            </a:r>
          </a:p>
          <a:p>
            <a:pPr marL="0" indent="0">
              <a:buNone/>
            </a:pPr>
            <a:r>
              <a:rPr lang="ja-JP" altLang="en-US" sz="2000" dirty="0"/>
              <a:t>長い時間動かしても安定しているのかが良く分からなかった。</a:t>
            </a:r>
            <a:endParaRPr lang="en-US" altLang="ja-JP" sz="2000" dirty="0"/>
          </a:p>
          <a:p>
            <a:pPr marL="0" indent="0">
              <a:buNone/>
            </a:pPr>
            <a:r>
              <a:rPr lang="ja-JP" altLang="en-US" sz="2000" dirty="0"/>
              <a:t>最後の方は状態がループしているようにも見えるが、ここから別の状態に遷移するのかもしれない。</a:t>
            </a:r>
            <a:endParaRPr lang="en-US" altLang="ja-JP" sz="2000" dirty="0"/>
          </a:p>
          <a:p>
            <a:pPr marL="0" indent="0">
              <a:buNone/>
            </a:pPr>
            <a:r>
              <a:rPr lang="ja-JP" altLang="en-US" sz="2000" dirty="0"/>
              <a:t>塊が出来ては弾けてを繰り返しているように見える。</a:t>
            </a:r>
            <a:endParaRPr lang="en-US" altLang="ja-JP" sz="2000" dirty="0"/>
          </a:p>
          <a:p>
            <a:pPr marL="0" indent="0">
              <a:buNone/>
            </a:pPr>
            <a:r>
              <a:rPr lang="en-US" altLang="ja-JP" sz="2000" dirty="0"/>
              <a:t>f</a:t>
            </a:r>
            <a:r>
              <a:rPr lang="ja-JP" altLang="en-US" sz="2000" dirty="0"/>
              <a:t>の値が小さいと安定しないのかもしれない。</a:t>
            </a:r>
            <a:endParaRPr lang="en-US" altLang="ja-JP" sz="2000" dirty="0"/>
          </a:p>
        </p:txBody>
      </p:sp>
      <p:pic>
        <p:nvPicPr>
          <p:cNvPr id="4" name="図 3" descr="グラフ&#10;&#10;AI によって生成されたコンテンツは間違っている可能性があります。">
            <a:extLst>
              <a:ext uri="{FF2B5EF4-FFF2-40B4-BE49-F238E27FC236}">
                <a16:creationId xmlns:a16="http://schemas.microsoft.com/office/drawing/2014/main" id="{20BC06DF-29CE-7F7A-99DF-670F645636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8864" y="1022555"/>
            <a:ext cx="4812890" cy="4812890"/>
          </a:xfrm>
          <a:prstGeom prst="rect">
            <a:avLst/>
          </a:prstGeom>
        </p:spPr>
      </p:pic>
    </p:spTree>
    <p:extLst>
      <p:ext uri="{BB962C8B-B14F-4D97-AF65-F5344CB8AC3E}">
        <p14:creationId xmlns:p14="http://schemas.microsoft.com/office/powerpoint/2010/main" val="3779569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DCCFBCF-4BE9-D7C2-AFC9-BB0C4F026E85}"/>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848D0609-D1DD-47F2-7133-3829B122F74B}"/>
              </a:ext>
            </a:extLst>
          </p:cNvPr>
          <p:cNvSpPr>
            <a:spLocks noGrp="1"/>
          </p:cNvSpPr>
          <p:nvPr>
            <p:ph type="title"/>
          </p:nvPr>
        </p:nvSpPr>
        <p:spPr>
          <a:xfrm>
            <a:off x="1137034" y="609600"/>
            <a:ext cx="4784796" cy="1330840"/>
          </a:xfrm>
        </p:spPr>
        <p:txBody>
          <a:bodyPr>
            <a:normAutofit/>
          </a:bodyPr>
          <a:lstStyle/>
          <a:p>
            <a:pPr algn="ctr"/>
            <a:r>
              <a:rPr kumimoji="1" lang="ja-JP" altLang="en-US" sz="4000" dirty="0"/>
              <a:t>条件</a:t>
            </a:r>
            <a:r>
              <a:rPr kumimoji="1" lang="en-US" altLang="ja-JP" sz="4000" dirty="0"/>
              <a:t>5 (Wave)</a:t>
            </a:r>
            <a:endParaRPr kumimoji="1" lang="ja-JP" altLang="en-US" sz="4000" dirty="0"/>
          </a:p>
        </p:txBody>
      </p:sp>
      <p:sp>
        <p:nvSpPr>
          <p:cNvPr id="13" name="Content Placeholder 12">
            <a:extLst>
              <a:ext uri="{FF2B5EF4-FFF2-40B4-BE49-F238E27FC236}">
                <a16:creationId xmlns:a16="http://schemas.microsoft.com/office/drawing/2014/main" id="{5B6B7E64-E1B1-E0C6-4F73-C538B22ACC09}"/>
              </a:ext>
            </a:extLst>
          </p:cNvPr>
          <p:cNvSpPr>
            <a:spLocks noGrp="1"/>
          </p:cNvSpPr>
          <p:nvPr>
            <p:ph idx="1"/>
          </p:nvPr>
        </p:nvSpPr>
        <p:spPr>
          <a:xfrm>
            <a:off x="1137034" y="2194102"/>
            <a:ext cx="4438036" cy="3908585"/>
          </a:xfrm>
        </p:spPr>
        <p:txBody>
          <a:bodyPr>
            <a:normAutofit/>
          </a:bodyPr>
          <a:lstStyle/>
          <a:p>
            <a:pPr marL="0" indent="0">
              <a:buNone/>
            </a:pPr>
            <a:r>
              <a:rPr lang="en-US" altLang="ja-JP" sz="2000" dirty="0"/>
              <a:t>f = 0.025, k = 0.050</a:t>
            </a:r>
          </a:p>
          <a:p>
            <a:pPr marL="0" indent="0">
              <a:buNone/>
            </a:pPr>
            <a:r>
              <a:rPr lang="ja-JP" altLang="en-US" sz="2000" dirty="0"/>
              <a:t>係数の値は条件</a:t>
            </a:r>
            <a:r>
              <a:rPr lang="en-US" altLang="ja-JP" sz="2000" dirty="0"/>
              <a:t>1</a:t>
            </a:r>
            <a:r>
              <a:rPr lang="ja-JP" altLang="en-US" sz="2000" dirty="0"/>
              <a:t>にかなり近いのにふるまいが異常。</a:t>
            </a:r>
            <a:endParaRPr lang="en-US" altLang="ja-JP" sz="2000" dirty="0"/>
          </a:p>
          <a:p>
            <a:pPr marL="0" indent="0">
              <a:buNone/>
            </a:pPr>
            <a:r>
              <a:rPr lang="ja-JP" altLang="en-US" sz="2000" dirty="0"/>
              <a:t>条件</a:t>
            </a:r>
            <a:r>
              <a:rPr lang="en-US" altLang="ja-JP" sz="2000" dirty="0"/>
              <a:t>1~4</a:t>
            </a:r>
            <a:r>
              <a:rPr lang="ja-JP" altLang="en-US" sz="2000" dirty="0"/>
              <a:t>までで考えていた仮説が全く当てはまらない。</a:t>
            </a:r>
            <a:endParaRPr lang="en-US" altLang="ja-JP" sz="2000" dirty="0"/>
          </a:p>
          <a:p>
            <a:pPr marL="0" indent="0">
              <a:buNone/>
            </a:pPr>
            <a:r>
              <a:rPr lang="ja-JP" altLang="en-US" sz="2000" dirty="0"/>
              <a:t>これもループが始まっているようにも見えるが、更に長い時間動かしたらどうなるかは気になる。</a:t>
            </a:r>
            <a:endParaRPr lang="en-US" altLang="ja-JP" sz="2000" dirty="0"/>
          </a:p>
          <a:p>
            <a:pPr marL="0" indent="0">
              <a:buNone/>
            </a:pPr>
            <a:endParaRPr lang="en-US" sz="2000" dirty="0"/>
          </a:p>
        </p:txBody>
      </p:sp>
      <p:pic>
        <p:nvPicPr>
          <p:cNvPr id="4" name="図 3" descr="グラフ&#10;&#10;AI によって生成されたコンテンツは間違っている可能性があります。">
            <a:extLst>
              <a:ext uri="{FF2B5EF4-FFF2-40B4-BE49-F238E27FC236}">
                <a16:creationId xmlns:a16="http://schemas.microsoft.com/office/drawing/2014/main" id="{DE13B8B9-61A5-B07D-B579-8C60E9128F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61431" y="1248833"/>
            <a:ext cx="4360334" cy="4360334"/>
          </a:xfrm>
          <a:prstGeom prst="rect">
            <a:avLst/>
          </a:prstGeom>
        </p:spPr>
      </p:pic>
    </p:spTree>
    <p:extLst>
      <p:ext uri="{BB962C8B-B14F-4D97-AF65-F5344CB8AC3E}">
        <p14:creationId xmlns:p14="http://schemas.microsoft.com/office/powerpoint/2010/main" val="3351735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1">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3">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0E1B3806-4DA2-41BF-7922-E9824473D24A}"/>
              </a:ext>
            </a:extLst>
          </p:cNvPr>
          <p:cNvSpPr>
            <a:spLocks noGrp="1"/>
          </p:cNvSpPr>
          <p:nvPr>
            <p:ph type="title"/>
          </p:nvPr>
        </p:nvSpPr>
        <p:spPr>
          <a:xfrm>
            <a:off x="1137034" y="609600"/>
            <a:ext cx="4784796" cy="1330840"/>
          </a:xfrm>
        </p:spPr>
        <p:txBody>
          <a:bodyPr vert="horz" lIns="91440" tIns="45720" rIns="91440" bIns="45720" rtlCol="0" anchor="ctr">
            <a:normAutofit/>
          </a:bodyPr>
          <a:lstStyle/>
          <a:p>
            <a:r>
              <a:rPr kumimoji="1" lang="ja-JP" altLang="en-US" kern="1200">
                <a:solidFill>
                  <a:schemeClr val="tx1"/>
                </a:solidFill>
                <a:latin typeface="+mj-lt"/>
                <a:ea typeface="+mj-ea"/>
                <a:cs typeface="+mj-cs"/>
              </a:rPr>
              <a:t>最後に</a:t>
            </a:r>
          </a:p>
        </p:txBody>
      </p:sp>
      <p:sp>
        <p:nvSpPr>
          <p:cNvPr id="5" name="テキスト ボックス 4">
            <a:extLst>
              <a:ext uri="{FF2B5EF4-FFF2-40B4-BE49-F238E27FC236}">
                <a16:creationId xmlns:a16="http://schemas.microsoft.com/office/drawing/2014/main" id="{97BCFEF1-3EA9-2887-9078-C4C08046B797}"/>
              </a:ext>
            </a:extLst>
          </p:cNvPr>
          <p:cNvSpPr txBox="1"/>
          <p:nvPr/>
        </p:nvSpPr>
        <p:spPr>
          <a:xfrm>
            <a:off x="1137034" y="2194102"/>
            <a:ext cx="4438036" cy="3908585"/>
          </a:xfrm>
          <a:prstGeom prst="rect">
            <a:avLst/>
          </a:prstGeom>
        </p:spPr>
        <p:txBody>
          <a:bodyPr vert="horz" lIns="91440" tIns="45720" rIns="91440" bIns="45720" rtlCol="0">
            <a:normAutofit/>
          </a:bodyPr>
          <a:lstStyle/>
          <a:p>
            <a:pPr>
              <a:lnSpc>
                <a:spcPct val="90000"/>
              </a:lnSpc>
              <a:spcAft>
                <a:spcPts val="600"/>
              </a:spcAft>
            </a:pPr>
            <a:r>
              <a:rPr kumimoji="1" lang="ja-JP" altLang="en-US" sz="2000" dirty="0"/>
              <a:t>今回は</a:t>
            </a:r>
            <a:r>
              <a:rPr kumimoji="1" lang="en-US" altLang="ja-JP" sz="2000" dirty="0"/>
              <a:t>U</a:t>
            </a:r>
            <a:r>
              <a:rPr kumimoji="1" lang="ja-JP" altLang="en-US" sz="2000" dirty="0"/>
              <a:t>を</a:t>
            </a:r>
            <a:r>
              <a:rPr lang="ja-JP" altLang="en-US" sz="2000" dirty="0"/>
              <a:t>プロット</a:t>
            </a:r>
            <a:r>
              <a:rPr kumimoji="1" lang="ja-JP" altLang="en-US" sz="2000" dirty="0"/>
              <a:t>したが、</a:t>
            </a:r>
            <a:r>
              <a:rPr lang="ja-JP" altLang="en-US" sz="2000" dirty="0"/>
              <a:t>代わりに</a:t>
            </a:r>
            <a:r>
              <a:rPr lang="en-US" altLang="ja-JP" sz="2000" dirty="0"/>
              <a:t>V</a:t>
            </a:r>
            <a:r>
              <a:rPr lang="ja-JP" altLang="en-US" sz="2000" dirty="0"/>
              <a:t>をプロット</a:t>
            </a:r>
            <a:r>
              <a:rPr kumimoji="1" lang="ja-JP" altLang="en-US" sz="2000" dirty="0"/>
              <a:t>したらどうなるのかは試そうと思う。</a:t>
            </a:r>
            <a:endParaRPr kumimoji="1" lang="en-US" altLang="ja-JP" sz="2000" dirty="0"/>
          </a:p>
          <a:p>
            <a:pPr>
              <a:lnSpc>
                <a:spcPct val="90000"/>
              </a:lnSpc>
              <a:spcAft>
                <a:spcPts val="600"/>
              </a:spcAft>
            </a:pPr>
            <a:r>
              <a:rPr lang="ja-JP" altLang="en-US" sz="2000" dirty="0"/>
              <a:t>係数を少し変えるだけで様々なパターン形成の例を再現できることに驚いた。</a:t>
            </a:r>
            <a:endParaRPr lang="en-US" altLang="ja-JP" sz="2000" dirty="0"/>
          </a:p>
          <a:p>
            <a:pPr>
              <a:lnSpc>
                <a:spcPct val="90000"/>
              </a:lnSpc>
              <a:spcAft>
                <a:spcPts val="600"/>
              </a:spcAft>
            </a:pPr>
            <a:r>
              <a:rPr lang="ja-JP" altLang="en-US" sz="2000" dirty="0"/>
              <a:t>自然界の複雑怪奇な様々な現象も原理は反応拡散方程式のようなシンプルな式で記述できるのかもしれない。</a:t>
            </a:r>
            <a:endParaRPr kumimoji="1" lang="en-US" altLang="ja-JP" sz="2000" dirty="0"/>
          </a:p>
        </p:txBody>
      </p:sp>
      <p:pic>
        <p:nvPicPr>
          <p:cNvPr id="9" name="Graphic 8" descr="しぶき">
            <a:extLst>
              <a:ext uri="{FF2B5EF4-FFF2-40B4-BE49-F238E27FC236}">
                <a16:creationId xmlns:a16="http://schemas.microsoft.com/office/drawing/2014/main" id="{FF024E78-77F8-B1B4-C706-9E83309AA9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80610" y="1071282"/>
            <a:ext cx="4737650" cy="4737650"/>
          </a:xfrm>
          <a:prstGeom prst="rect">
            <a:avLst/>
          </a:prstGeom>
        </p:spPr>
      </p:pic>
    </p:spTree>
    <p:extLst>
      <p:ext uri="{BB962C8B-B14F-4D97-AF65-F5344CB8AC3E}">
        <p14:creationId xmlns:p14="http://schemas.microsoft.com/office/powerpoint/2010/main" val="3682797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90427C6C-9CE1-1995-E9D9-F9E036A79E8A}"/>
              </a:ext>
            </a:extLst>
          </p:cNvPr>
          <p:cNvSpPr>
            <a:spLocks noGrp="1"/>
          </p:cNvSpPr>
          <p:nvPr>
            <p:ph type="title"/>
          </p:nvPr>
        </p:nvSpPr>
        <p:spPr>
          <a:xfrm>
            <a:off x="838201" y="643467"/>
            <a:ext cx="3888526" cy="1800526"/>
          </a:xfrm>
        </p:spPr>
        <p:txBody>
          <a:bodyPr vert="horz" lIns="91440" tIns="45720" rIns="91440" bIns="45720" rtlCol="0">
            <a:normAutofit/>
          </a:bodyPr>
          <a:lstStyle/>
          <a:p>
            <a:r>
              <a:rPr kumimoji="1" lang="ja-JP" altLang="en-US" kern="1200" dirty="0">
                <a:latin typeface="+mj-lt"/>
                <a:ea typeface="+mj-ea"/>
                <a:cs typeface="+mj-cs"/>
              </a:rPr>
              <a:t>移流拡散方程式 </a:t>
            </a:r>
            <a:r>
              <a:rPr kumimoji="1" lang="en-US" altLang="ja-JP" kern="1200" dirty="0">
                <a:latin typeface="+mj-lt"/>
                <a:ea typeface="+mj-ea"/>
                <a:cs typeface="+mj-cs"/>
              </a:rPr>
              <a:t>(</a:t>
            </a:r>
            <a:r>
              <a:rPr kumimoji="1" lang="ja-JP" altLang="en-US" kern="1200" dirty="0">
                <a:latin typeface="+mj-lt"/>
                <a:ea typeface="+mj-ea"/>
                <a:cs typeface="+mj-cs"/>
              </a:rPr>
              <a:t>条件</a:t>
            </a:r>
            <a:r>
              <a:rPr kumimoji="1" lang="en-US" altLang="ja-JP" kern="1200" dirty="0">
                <a:latin typeface="+mj-lt"/>
                <a:ea typeface="+mj-ea"/>
                <a:cs typeface="+mj-cs"/>
              </a:rPr>
              <a:t>1)</a:t>
            </a:r>
          </a:p>
        </p:txBody>
      </p:sp>
      <p:sp>
        <p:nvSpPr>
          <p:cNvPr id="16" name="Content Placeholder 15">
            <a:extLst>
              <a:ext uri="{FF2B5EF4-FFF2-40B4-BE49-F238E27FC236}">
                <a16:creationId xmlns:a16="http://schemas.microsoft.com/office/drawing/2014/main" id="{AF196AB7-C3BF-57F2-411D-86FF0376B5DC}"/>
              </a:ext>
            </a:extLst>
          </p:cNvPr>
          <p:cNvSpPr>
            <a:spLocks noGrp="1"/>
          </p:cNvSpPr>
          <p:nvPr>
            <p:ph idx="1"/>
          </p:nvPr>
        </p:nvSpPr>
        <p:spPr>
          <a:xfrm>
            <a:off x="838201" y="2623381"/>
            <a:ext cx="3888528" cy="3553581"/>
          </a:xfrm>
        </p:spPr>
        <p:txBody>
          <a:bodyPr>
            <a:normAutofit/>
          </a:bodyPr>
          <a:lstStyle/>
          <a:p>
            <a:pPr marL="0" indent="0">
              <a:buNone/>
            </a:pPr>
            <a:r>
              <a:rPr lang="ja-JP" altLang="en-US" sz="2000" dirty="0"/>
              <a:t>後の条件についてはこの条件を標準設定として比較して考察する。</a:t>
            </a:r>
            <a:endParaRPr lang="en-US" altLang="ja-JP" sz="2000" dirty="0"/>
          </a:p>
          <a:p>
            <a:pPr marL="0" indent="0">
              <a:buNone/>
            </a:pPr>
            <a:r>
              <a:rPr lang="ja-JP" altLang="en-US" sz="2000" dirty="0"/>
              <a:t>授業で提示された青から赤のカラーマップはいまいち直観的に熱に見えなかったので黄色と赤メインのものに変更した。</a:t>
            </a:r>
            <a:endParaRPr lang="en-US" sz="2000" dirty="0"/>
          </a:p>
        </p:txBody>
      </p:sp>
      <p:pic>
        <p:nvPicPr>
          <p:cNvPr id="5" name="コンテンツ プレースホルダー 4" descr="グラフ, ヒストグラム">
            <a:extLst>
              <a:ext uri="{FF2B5EF4-FFF2-40B4-BE49-F238E27FC236}">
                <a16:creationId xmlns:a16="http://schemas.microsoft.com/office/drawing/2014/main" id="{581D1C00-D6A8-BD4C-47BB-836CAC3D68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9453" y="1069398"/>
            <a:ext cx="4747547" cy="4747547"/>
          </a:xfrm>
          <a:prstGeom prst="rect">
            <a:avLst/>
          </a:prstGeom>
        </p:spPr>
      </p:pic>
    </p:spTree>
    <p:extLst>
      <p:ext uri="{BB962C8B-B14F-4D97-AF65-F5344CB8AC3E}">
        <p14:creationId xmlns:p14="http://schemas.microsoft.com/office/powerpoint/2010/main" val="3542821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B9B4B24D-891B-CEA6-58C1-7C43D72809D7}"/>
              </a:ext>
            </a:extLst>
          </p:cNvPr>
          <p:cNvSpPr>
            <a:spLocks noGrp="1"/>
          </p:cNvSpPr>
          <p:nvPr>
            <p:ph type="title"/>
          </p:nvPr>
        </p:nvSpPr>
        <p:spPr>
          <a:xfrm>
            <a:off x="838201" y="643467"/>
            <a:ext cx="3888526" cy="1800526"/>
          </a:xfrm>
        </p:spPr>
        <p:txBody>
          <a:bodyPr>
            <a:normAutofit/>
          </a:bodyPr>
          <a:lstStyle/>
          <a:p>
            <a:r>
              <a:rPr kumimoji="1" lang="ja-JP" altLang="en-US" dirty="0"/>
              <a:t>条件</a:t>
            </a:r>
            <a:r>
              <a:rPr kumimoji="1" lang="en-US" altLang="ja-JP" dirty="0"/>
              <a:t>2 (</a:t>
            </a:r>
            <a:r>
              <a:rPr kumimoji="1" lang="ja-JP" altLang="en-US" dirty="0"/>
              <a:t>移流係数大</a:t>
            </a:r>
            <a:r>
              <a:rPr kumimoji="1" lang="en-US" altLang="ja-JP" dirty="0"/>
              <a:t>)</a:t>
            </a:r>
            <a:endParaRPr kumimoji="1" lang="ja-JP" altLang="en-US"/>
          </a:p>
        </p:txBody>
      </p:sp>
      <p:sp>
        <p:nvSpPr>
          <p:cNvPr id="9" name="Content Placeholder 8">
            <a:extLst>
              <a:ext uri="{FF2B5EF4-FFF2-40B4-BE49-F238E27FC236}">
                <a16:creationId xmlns:a16="http://schemas.microsoft.com/office/drawing/2014/main" id="{FBBECA93-930A-EED1-125C-F753D1071E81}"/>
              </a:ext>
            </a:extLst>
          </p:cNvPr>
          <p:cNvSpPr>
            <a:spLocks noGrp="1"/>
          </p:cNvSpPr>
          <p:nvPr>
            <p:ph idx="1"/>
          </p:nvPr>
        </p:nvSpPr>
        <p:spPr>
          <a:xfrm>
            <a:off x="838201" y="2623381"/>
            <a:ext cx="3888528" cy="3553581"/>
          </a:xfrm>
        </p:spPr>
        <p:txBody>
          <a:bodyPr>
            <a:normAutofit/>
          </a:bodyPr>
          <a:lstStyle/>
          <a:p>
            <a:pPr marL="0" indent="0">
              <a:buNone/>
            </a:pPr>
            <a:r>
              <a:rPr lang="ja-JP" altLang="en-US" sz="2000" dirty="0"/>
              <a:t>標準設定と比べて右上方向</a:t>
            </a:r>
            <a:r>
              <a:rPr lang="en-US" altLang="ja-JP" sz="2000" dirty="0"/>
              <a:t>(</a:t>
            </a:r>
            <a:r>
              <a:rPr lang="en-US" altLang="ja-JP" sz="2000"/>
              <a:t>x,y</a:t>
            </a:r>
            <a:r>
              <a:rPr lang="ja-JP" altLang="en-US" sz="2000" dirty="0"/>
              <a:t>正の方向</a:t>
            </a:r>
            <a:r>
              <a:rPr lang="en-US" altLang="ja-JP" sz="2000" dirty="0"/>
              <a:t>)</a:t>
            </a:r>
            <a:r>
              <a:rPr lang="ja-JP" altLang="en-US" sz="2000" dirty="0"/>
              <a:t>への熱の移流が早いことが見て取れる。結果として熱が広がる面積は</a:t>
            </a:r>
            <a:r>
              <a:rPr lang="en-US" altLang="ja-JP" sz="2000" dirty="0"/>
              <a:t>(</a:t>
            </a:r>
            <a:r>
              <a:rPr lang="en-US" altLang="ja-JP" sz="2000">
                <a:latin typeface="+mn-ea"/>
              </a:rPr>
              <a:t>x,y</a:t>
            </a:r>
            <a:r>
              <a:rPr lang="ja-JP" altLang="en-US" sz="2000" b="0" i="0">
                <a:effectLst/>
                <a:latin typeface="+mn-ea"/>
              </a:rPr>
              <a:t>∈</a:t>
            </a:r>
            <a:r>
              <a:rPr lang="en-US" altLang="ja-JP" sz="2000" b="0" i="0">
                <a:effectLst/>
                <a:latin typeface="+mn-ea"/>
              </a:rPr>
              <a:t>[0,30])</a:t>
            </a:r>
            <a:r>
              <a:rPr lang="ja-JP" altLang="en-US" sz="2000">
                <a:latin typeface="+mn-ea"/>
              </a:rPr>
              <a:t>の範囲では狭く見える</a:t>
            </a:r>
            <a:endParaRPr lang="en-US" sz="2000" dirty="0">
              <a:ea typeface="ゴシック" panose="020B0609070205080204" pitchFamily="49" charset="-128"/>
            </a:endParaRPr>
          </a:p>
        </p:txBody>
      </p:sp>
      <p:pic>
        <p:nvPicPr>
          <p:cNvPr id="5" name="コンテンツ プレースホルダー 4" descr="グラフ, ヒストグラム&#10;&#10;AI によって生成されたコンテンツは間違っている可能性があります。">
            <a:extLst>
              <a:ext uri="{FF2B5EF4-FFF2-40B4-BE49-F238E27FC236}">
                <a16:creationId xmlns:a16="http://schemas.microsoft.com/office/drawing/2014/main" id="{CF9D71D2-E899-27DF-9AE1-2C8378FB4D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0986" y="1069398"/>
            <a:ext cx="4747547" cy="4747547"/>
          </a:xfrm>
          <a:prstGeom prst="rect">
            <a:avLst/>
          </a:prstGeom>
        </p:spPr>
      </p:pic>
    </p:spTree>
    <p:extLst>
      <p:ext uri="{BB962C8B-B14F-4D97-AF65-F5344CB8AC3E}">
        <p14:creationId xmlns:p14="http://schemas.microsoft.com/office/powerpoint/2010/main" val="19826356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26AA13FE-D4C1-B2F5-6025-DBAF331B6144}"/>
              </a:ext>
            </a:extLst>
          </p:cNvPr>
          <p:cNvSpPr>
            <a:spLocks noGrp="1"/>
          </p:cNvSpPr>
          <p:nvPr>
            <p:ph type="title"/>
          </p:nvPr>
        </p:nvSpPr>
        <p:spPr>
          <a:xfrm>
            <a:off x="838201" y="643467"/>
            <a:ext cx="3888526" cy="1800526"/>
          </a:xfrm>
        </p:spPr>
        <p:txBody>
          <a:bodyPr>
            <a:normAutofit/>
          </a:bodyPr>
          <a:lstStyle/>
          <a:p>
            <a:r>
              <a:rPr kumimoji="1" lang="ja-JP" altLang="en-US"/>
              <a:t>条件</a:t>
            </a:r>
            <a:r>
              <a:rPr kumimoji="1" lang="en-US" altLang="ja-JP"/>
              <a:t>3 (</a:t>
            </a:r>
            <a:r>
              <a:rPr kumimoji="1" lang="ja-JP" altLang="en-US"/>
              <a:t>拡散係数大</a:t>
            </a:r>
            <a:r>
              <a:rPr kumimoji="1" lang="en-US" altLang="ja-JP"/>
              <a:t>)</a:t>
            </a:r>
            <a:endParaRPr kumimoji="1" lang="ja-JP" altLang="en-US"/>
          </a:p>
        </p:txBody>
      </p:sp>
      <p:sp>
        <p:nvSpPr>
          <p:cNvPr id="9" name="Content Placeholder 8">
            <a:extLst>
              <a:ext uri="{FF2B5EF4-FFF2-40B4-BE49-F238E27FC236}">
                <a16:creationId xmlns:a16="http://schemas.microsoft.com/office/drawing/2014/main" id="{FE9EBACD-1D4F-813B-6B94-B0A6E48E678B}"/>
              </a:ext>
            </a:extLst>
          </p:cNvPr>
          <p:cNvSpPr>
            <a:spLocks noGrp="1"/>
          </p:cNvSpPr>
          <p:nvPr>
            <p:ph idx="1"/>
          </p:nvPr>
        </p:nvSpPr>
        <p:spPr>
          <a:xfrm>
            <a:off x="838201" y="2623381"/>
            <a:ext cx="3888528" cy="3553581"/>
          </a:xfrm>
        </p:spPr>
        <p:txBody>
          <a:bodyPr>
            <a:normAutofit/>
          </a:bodyPr>
          <a:lstStyle/>
          <a:p>
            <a:pPr marL="0" indent="0">
              <a:buNone/>
            </a:pPr>
            <a:r>
              <a:rPr lang="ja-JP" altLang="en-US" sz="2000" dirty="0"/>
              <a:t>標準設定に比べて熱がにじむように広く拡散していることが分かる。</a:t>
            </a:r>
            <a:endParaRPr lang="en-US" altLang="ja-JP" sz="2000" dirty="0"/>
          </a:p>
          <a:p>
            <a:pPr marL="0" indent="0">
              <a:buNone/>
            </a:pPr>
            <a:r>
              <a:rPr lang="ja-JP" altLang="en-US" sz="2000" dirty="0"/>
              <a:t>熱の広がる面積も広い</a:t>
            </a:r>
            <a:endParaRPr lang="en-US" sz="2000" dirty="0"/>
          </a:p>
        </p:txBody>
      </p:sp>
      <p:pic>
        <p:nvPicPr>
          <p:cNvPr id="5" name="コンテンツ プレースホルダー 4" descr="グラフ, ヒストグラム&#10;&#10;AI によって生成されたコンテンツは間違っている可能性があります。">
            <a:extLst>
              <a:ext uri="{FF2B5EF4-FFF2-40B4-BE49-F238E27FC236}">
                <a16:creationId xmlns:a16="http://schemas.microsoft.com/office/drawing/2014/main" id="{F409913D-F3A3-AF75-104A-9FAE473697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0986" y="1069398"/>
            <a:ext cx="4747547" cy="4747547"/>
          </a:xfrm>
          <a:prstGeom prst="rect">
            <a:avLst/>
          </a:prstGeom>
        </p:spPr>
      </p:pic>
    </p:spTree>
    <p:extLst>
      <p:ext uri="{BB962C8B-B14F-4D97-AF65-F5344CB8AC3E}">
        <p14:creationId xmlns:p14="http://schemas.microsoft.com/office/powerpoint/2010/main" val="3959494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F2C08ADC-173E-25EC-9779-72EFB89E46B9}"/>
              </a:ext>
            </a:extLst>
          </p:cNvPr>
          <p:cNvSpPr>
            <a:spLocks noGrp="1"/>
          </p:cNvSpPr>
          <p:nvPr>
            <p:ph type="title"/>
          </p:nvPr>
        </p:nvSpPr>
        <p:spPr>
          <a:xfrm>
            <a:off x="838201" y="643467"/>
            <a:ext cx="3888526" cy="1800526"/>
          </a:xfrm>
        </p:spPr>
        <p:txBody>
          <a:bodyPr>
            <a:normAutofit/>
          </a:bodyPr>
          <a:lstStyle/>
          <a:p>
            <a:r>
              <a:rPr kumimoji="1" lang="ja-JP" altLang="en-US"/>
              <a:t>条件</a:t>
            </a:r>
            <a:r>
              <a:rPr kumimoji="1" lang="en-US" altLang="ja-JP"/>
              <a:t>4 (</a:t>
            </a:r>
            <a:r>
              <a:rPr kumimoji="1" lang="ja-JP" altLang="en-US"/>
              <a:t>移流・拡散係数大</a:t>
            </a:r>
            <a:r>
              <a:rPr kumimoji="1" lang="en-US" altLang="ja-JP"/>
              <a:t>)</a:t>
            </a:r>
            <a:endParaRPr kumimoji="1" lang="ja-JP" altLang="en-US"/>
          </a:p>
        </p:txBody>
      </p:sp>
      <p:sp>
        <p:nvSpPr>
          <p:cNvPr id="13" name="Content Placeholder 12">
            <a:extLst>
              <a:ext uri="{FF2B5EF4-FFF2-40B4-BE49-F238E27FC236}">
                <a16:creationId xmlns:a16="http://schemas.microsoft.com/office/drawing/2014/main" id="{96A89C66-A42F-72DC-AD39-7B136C41092E}"/>
              </a:ext>
            </a:extLst>
          </p:cNvPr>
          <p:cNvSpPr>
            <a:spLocks noGrp="1"/>
          </p:cNvSpPr>
          <p:nvPr>
            <p:ph idx="1"/>
          </p:nvPr>
        </p:nvSpPr>
        <p:spPr>
          <a:xfrm>
            <a:off x="838201" y="2623381"/>
            <a:ext cx="3888528" cy="3553581"/>
          </a:xfrm>
        </p:spPr>
        <p:txBody>
          <a:bodyPr>
            <a:normAutofit/>
          </a:bodyPr>
          <a:lstStyle/>
          <a:p>
            <a:pPr marL="0" indent="0">
              <a:buNone/>
            </a:pPr>
            <a:r>
              <a:rPr lang="ja-JP" altLang="en-US" sz="2000" dirty="0"/>
              <a:t>熱の広がる方向や形などは標準設定と似ているが、拡散する速度が速い。これは移流係数、拡散係数がともに標準設定から似たような倍率で大きくなっているからと考えられる。</a:t>
            </a:r>
            <a:endParaRPr lang="en-US" sz="2000" dirty="0"/>
          </a:p>
        </p:txBody>
      </p:sp>
      <p:pic>
        <p:nvPicPr>
          <p:cNvPr id="9" name="コンテンツ プレースホルダー 8" descr="グラフ, ヒストグラム">
            <a:extLst>
              <a:ext uri="{FF2B5EF4-FFF2-40B4-BE49-F238E27FC236}">
                <a16:creationId xmlns:a16="http://schemas.microsoft.com/office/drawing/2014/main" id="{840615C2-2403-F772-B720-C2080B8733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0986" y="1069398"/>
            <a:ext cx="4747547" cy="4747547"/>
          </a:xfrm>
          <a:prstGeom prst="rect">
            <a:avLst/>
          </a:prstGeom>
        </p:spPr>
      </p:pic>
    </p:spTree>
    <p:extLst>
      <p:ext uri="{BB962C8B-B14F-4D97-AF65-F5344CB8AC3E}">
        <p14:creationId xmlns:p14="http://schemas.microsoft.com/office/powerpoint/2010/main" val="2150625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F42BA1D-6B29-75A5-E7CD-81FCABE925FA}"/>
            </a:ext>
          </a:extLst>
        </p:cNvPr>
        <p:cNvGrpSpPr/>
        <p:nvPr/>
      </p:nvGrpSpPr>
      <p:grpSpPr>
        <a:xfrm>
          <a:off x="0" y="0"/>
          <a:ext cx="0" cy="0"/>
          <a:chOff x="0" y="0"/>
          <a:chExt cx="0" cy="0"/>
        </a:xfrm>
      </p:grpSpPr>
      <p:sp useBgFill="1">
        <p:nvSpPr>
          <p:cNvPr id="59" name="Rectangle 58">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55D9195A-1DB6-CB3C-F6B3-282E5D123AC7}"/>
              </a:ext>
            </a:extLst>
          </p:cNvPr>
          <p:cNvSpPr>
            <a:spLocks noGrp="1"/>
          </p:cNvSpPr>
          <p:nvPr>
            <p:ph type="title"/>
          </p:nvPr>
        </p:nvSpPr>
        <p:spPr>
          <a:xfrm>
            <a:off x="838201" y="643467"/>
            <a:ext cx="3888526" cy="1800526"/>
          </a:xfrm>
        </p:spPr>
        <p:txBody>
          <a:bodyPr vert="horz" lIns="91440" tIns="45720" rIns="91440" bIns="45720" rtlCol="0">
            <a:normAutofit/>
          </a:bodyPr>
          <a:lstStyle/>
          <a:p>
            <a:r>
              <a:rPr kumimoji="1" lang="ja-JP" altLang="en-US" kern="1200">
                <a:latin typeface="+mj-lt"/>
                <a:ea typeface="+mj-ea"/>
                <a:cs typeface="+mj-cs"/>
              </a:rPr>
              <a:t>課題</a:t>
            </a:r>
            <a:r>
              <a:rPr kumimoji="1" lang="en-US" altLang="ja-JP" kern="1200">
                <a:latin typeface="+mj-lt"/>
                <a:ea typeface="+mj-ea"/>
                <a:cs typeface="+mj-cs"/>
              </a:rPr>
              <a:t>2</a:t>
            </a:r>
          </a:p>
        </p:txBody>
      </p:sp>
      <p:sp>
        <p:nvSpPr>
          <p:cNvPr id="13" name="Content Placeholder 12">
            <a:extLst>
              <a:ext uri="{FF2B5EF4-FFF2-40B4-BE49-F238E27FC236}">
                <a16:creationId xmlns:a16="http://schemas.microsoft.com/office/drawing/2014/main" id="{2039DB6C-BAC0-629A-B530-18BB58EDA8F0}"/>
              </a:ext>
            </a:extLst>
          </p:cNvPr>
          <p:cNvSpPr>
            <a:spLocks noGrp="1"/>
          </p:cNvSpPr>
          <p:nvPr>
            <p:ph idx="1"/>
          </p:nvPr>
        </p:nvSpPr>
        <p:spPr>
          <a:xfrm>
            <a:off x="838201" y="2623381"/>
            <a:ext cx="3888528" cy="3553581"/>
          </a:xfrm>
        </p:spPr>
        <p:txBody>
          <a:bodyPr vert="horz" lIns="91440" tIns="45720" rIns="91440" bIns="45720" rtlCol="0">
            <a:normAutofit/>
          </a:bodyPr>
          <a:lstStyle/>
          <a:p>
            <a:pPr marL="0" indent="0">
              <a:buNone/>
            </a:pPr>
            <a:r>
              <a:rPr lang="ja-JP" altLang="en-US" sz="2000" kern="1200" dirty="0">
                <a:latin typeface="+mn-lt"/>
                <a:ea typeface="+mn-ea"/>
                <a:cs typeface="+mn-cs"/>
              </a:rPr>
              <a:t>完全に忘れていた。他のコードの図の書き方も二週間で忘れてしまったため</a:t>
            </a:r>
            <a:r>
              <a:rPr lang="en-US" altLang="ja-JP" sz="2000" kern="1200" dirty="0">
                <a:latin typeface="+mn-lt"/>
                <a:ea typeface="+mn-ea"/>
                <a:cs typeface="+mn-cs"/>
              </a:rPr>
              <a:t>gif</a:t>
            </a:r>
            <a:r>
              <a:rPr lang="ja-JP" altLang="en-US" sz="2000" kern="1200" dirty="0">
                <a:latin typeface="+mn-lt"/>
                <a:ea typeface="+mn-ea"/>
                <a:cs typeface="+mn-cs"/>
              </a:rPr>
              <a:t>の速度や等高線の幅などが違う。</a:t>
            </a:r>
            <a:endParaRPr lang="en-US" altLang="ja-JP" sz="2000" kern="1200" dirty="0">
              <a:latin typeface="+mn-lt"/>
              <a:ea typeface="+mn-ea"/>
              <a:cs typeface="+mn-cs"/>
            </a:endParaRPr>
          </a:p>
          <a:p>
            <a:pPr marL="0" indent="0">
              <a:buNone/>
            </a:pPr>
            <a:r>
              <a:rPr lang="ja-JP" altLang="en-US" sz="2000" kern="1200" dirty="0">
                <a:latin typeface="+mn-lt"/>
                <a:ea typeface="+mn-ea"/>
                <a:cs typeface="+mn-cs"/>
              </a:rPr>
              <a:t>移流行がもう少し小さいと</a:t>
            </a:r>
            <a:endParaRPr lang="en-US" altLang="ja-JP" sz="2000" dirty="0"/>
          </a:p>
          <a:p>
            <a:pPr marL="0" indent="0">
              <a:buNone/>
            </a:pPr>
            <a:r>
              <a:rPr lang="en-US" sz="2000" dirty="0"/>
              <a:t>t = 50</a:t>
            </a:r>
            <a:r>
              <a:rPr lang="ja-JP" altLang="en-US" sz="2000" dirty="0"/>
              <a:t>での状態の変わり方がもっと見やすくなって面白そうかもと思った。</a:t>
            </a:r>
            <a:endParaRPr lang="en-US" sz="2000" kern="1200" dirty="0">
              <a:latin typeface="+mn-lt"/>
              <a:ea typeface="+mn-ea"/>
              <a:cs typeface="+mn-cs"/>
            </a:endParaRPr>
          </a:p>
        </p:txBody>
      </p:sp>
      <p:pic>
        <p:nvPicPr>
          <p:cNvPr id="4" name="図 3" descr="グラフ&#10;&#10;AI によって生成されたコンテンツは間違っている可能性があります。">
            <a:extLst>
              <a:ext uri="{FF2B5EF4-FFF2-40B4-BE49-F238E27FC236}">
                <a16:creationId xmlns:a16="http://schemas.microsoft.com/office/drawing/2014/main" id="{DA5508C9-6902-30BB-0181-3696AB5C59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0986" y="1069398"/>
            <a:ext cx="4747547" cy="4747547"/>
          </a:xfrm>
          <a:prstGeom prst="rect">
            <a:avLst/>
          </a:prstGeom>
        </p:spPr>
      </p:pic>
    </p:spTree>
    <p:extLst>
      <p:ext uri="{BB962C8B-B14F-4D97-AF65-F5344CB8AC3E}">
        <p14:creationId xmlns:p14="http://schemas.microsoft.com/office/powerpoint/2010/main" val="2491118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8A6A9B6-A2E0-65E3-B37A-226DDE875256}"/>
            </a:ext>
          </a:extLst>
        </p:cNvPr>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8057F7BB-3187-A520-EF96-8B7DBA2338D3}"/>
              </a:ext>
            </a:extLst>
          </p:cNvPr>
          <p:cNvSpPr>
            <a:spLocks noGrp="1"/>
          </p:cNvSpPr>
          <p:nvPr>
            <p:ph type="title"/>
          </p:nvPr>
        </p:nvSpPr>
        <p:spPr>
          <a:xfrm>
            <a:off x="1137034" y="609600"/>
            <a:ext cx="4784796" cy="1330840"/>
          </a:xfrm>
        </p:spPr>
        <p:txBody>
          <a:bodyPr vert="horz" lIns="91440" tIns="45720" rIns="91440" bIns="45720" rtlCol="0" anchor="ctr">
            <a:normAutofit/>
          </a:bodyPr>
          <a:lstStyle/>
          <a:p>
            <a:r>
              <a:rPr kumimoji="1" lang="ja-JP" altLang="en-US" kern="1200">
                <a:solidFill>
                  <a:schemeClr val="tx1"/>
                </a:solidFill>
                <a:latin typeface="+mj-lt"/>
                <a:ea typeface="+mj-ea"/>
                <a:cs typeface="+mj-cs"/>
              </a:rPr>
              <a:t>反応拡散方程式のシミュレーション</a:t>
            </a:r>
          </a:p>
        </p:txBody>
      </p:sp>
      <p:sp>
        <p:nvSpPr>
          <p:cNvPr id="4" name="テキスト ボックス 3">
            <a:extLst>
              <a:ext uri="{FF2B5EF4-FFF2-40B4-BE49-F238E27FC236}">
                <a16:creationId xmlns:a16="http://schemas.microsoft.com/office/drawing/2014/main" id="{155E1294-4647-61E0-65F9-4D657830AECA}"/>
              </a:ext>
            </a:extLst>
          </p:cNvPr>
          <p:cNvSpPr txBox="1"/>
          <p:nvPr/>
        </p:nvSpPr>
        <p:spPr>
          <a:xfrm>
            <a:off x="7174898" y="1192960"/>
            <a:ext cx="6412850" cy="4472080"/>
          </a:xfrm>
          <a:prstGeom prst="rect">
            <a:avLst/>
          </a:prstGeom>
        </p:spPr>
        <p:txBody>
          <a:bodyPr vert="horz" lIns="91440" tIns="45720" rIns="91440" bIns="45720" rtlCol="0">
            <a:normAutofit fontScale="40000" lnSpcReduction="20000"/>
          </a:bodyPr>
          <a:lstStyle/>
          <a:p>
            <a:pPr>
              <a:lnSpc>
                <a:spcPct val="90000"/>
              </a:lnSpc>
              <a:spcAft>
                <a:spcPts val="600"/>
              </a:spcAft>
            </a:pPr>
            <a:r>
              <a:rPr lang="en-US" altLang="ja-JP" sz="3500" b="0" dirty="0">
                <a:effectLst/>
              </a:rPr>
              <a:t>def </a:t>
            </a:r>
            <a:r>
              <a:rPr lang="en-US" altLang="ja-JP" sz="3500" b="0" dirty="0" err="1">
                <a:effectLst/>
              </a:rPr>
              <a:t>laplacian</a:t>
            </a:r>
            <a:r>
              <a:rPr lang="en-US" altLang="ja-JP" sz="3500" b="0" dirty="0">
                <a:effectLst/>
              </a:rPr>
              <a:t>(Z):</a:t>
            </a:r>
          </a:p>
          <a:p>
            <a:pPr>
              <a:lnSpc>
                <a:spcPct val="90000"/>
              </a:lnSpc>
              <a:spcAft>
                <a:spcPts val="600"/>
              </a:spcAft>
            </a:pPr>
            <a:r>
              <a:rPr lang="en-US" altLang="ja-JP" sz="3500" b="0" dirty="0">
                <a:effectLst/>
              </a:rPr>
              <a:t>    return (</a:t>
            </a:r>
          </a:p>
          <a:p>
            <a:pPr>
              <a:lnSpc>
                <a:spcPct val="90000"/>
              </a:lnSpc>
              <a:spcAft>
                <a:spcPts val="600"/>
              </a:spcAft>
            </a:pPr>
            <a:r>
              <a:rPr lang="en-US" altLang="ja-JP" sz="3500" b="0" dirty="0">
                <a:effectLst/>
              </a:rPr>
              <a:t>        </a:t>
            </a:r>
            <a:r>
              <a:rPr lang="en-US" altLang="ja-JP" sz="3500" b="0" dirty="0" err="1">
                <a:effectLst/>
              </a:rPr>
              <a:t>np.roll</a:t>
            </a:r>
            <a:r>
              <a:rPr lang="en-US" altLang="ja-JP" sz="3500" b="0" dirty="0">
                <a:effectLst/>
              </a:rPr>
              <a:t>(Z, 1, axis=0) + </a:t>
            </a:r>
            <a:r>
              <a:rPr lang="en-US" altLang="ja-JP" sz="3500" b="0" dirty="0" err="1">
                <a:effectLst/>
              </a:rPr>
              <a:t>np.roll</a:t>
            </a:r>
            <a:r>
              <a:rPr lang="en-US" altLang="ja-JP" sz="3500" b="0" dirty="0">
                <a:effectLst/>
              </a:rPr>
              <a:t>(Z, -1, axis=0) +</a:t>
            </a:r>
          </a:p>
          <a:p>
            <a:pPr>
              <a:lnSpc>
                <a:spcPct val="90000"/>
              </a:lnSpc>
              <a:spcAft>
                <a:spcPts val="600"/>
              </a:spcAft>
            </a:pPr>
            <a:r>
              <a:rPr lang="en-US" altLang="ja-JP" sz="3500" b="0" dirty="0">
                <a:effectLst/>
              </a:rPr>
              <a:t>        </a:t>
            </a:r>
            <a:r>
              <a:rPr lang="en-US" altLang="ja-JP" sz="3500" b="0" dirty="0" err="1">
                <a:effectLst/>
              </a:rPr>
              <a:t>np.roll</a:t>
            </a:r>
            <a:r>
              <a:rPr lang="en-US" altLang="ja-JP" sz="3500" b="0" dirty="0">
                <a:effectLst/>
              </a:rPr>
              <a:t>(Z, 1, axis=1) + </a:t>
            </a:r>
            <a:r>
              <a:rPr lang="en-US" altLang="ja-JP" sz="3500" b="0" dirty="0" err="1">
                <a:effectLst/>
              </a:rPr>
              <a:t>np.roll</a:t>
            </a:r>
            <a:r>
              <a:rPr lang="en-US" altLang="ja-JP" sz="3500" b="0" dirty="0">
                <a:effectLst/>
              </a:rPr>
              <a:t>(Z, -1, axis=1) -</a:t>
            </a:r>
          </a:p>
          <a:p>
            <a:pPr>
              <a:lnSpc>
                <a:spcPct val="90000"/>
              </a:lnSpc>
              <a:spcAft>
                <a:spcPts val="600"/>
              </a:spcAft>
            </a:pPr>
            <a:r>
              <a:rPr lang="en-US" altLang="ja-JP" sz="3500" b="0" dirty="0">
                <a:effectLst/>
              </a:rPr>
              <a:t>        4 * Z</a:t>
            </a:r>
          </a:p>
          <a:p>
            <a:pPr>
              <a:lnSpc>
                <a:spcPct val="90000"/>
              </a:lnSpc>
              <a:spcAft>
                <a:spcPts val="600"/>
              </a:spcAft>
            </a:pPr>
            <a:r>
              <a:rPr lang="en-US" altLang="ja-JP" sz="3500" b="0" dirty="0">
                <a:effectLst/>
              </a:rPr>
              <a:t>    )</a:t>
            </a:r>
          </a:p>
          <a:p>
            <a:pPr>
              <a:lnSpc>
                <a:spcPct val="90000"/>
              </a:lnSpc>
              <a:spcAft>
                <a:spcPts val="600"/>
              </a:spcAft>
            </a:pPr>
            <a:br>
              <a:rPr lang="en-US" altLang="ja-JP" sz="3500" b="0" dirty="0">
                <a:effectLst/>
              </a:rPr>
            </a:br>
            <a:r>
              <a:rPr lang="en-US" altLang="ja-JP" sz="3500" b="0" dirty="0">
                <a:effectLst/>
              </a:rPr>
              <a:t>for t in range(70001):</a:t>
            </a:r>
          </a:p>
          <a:p>
            <a:pPr>
              <a:lnSpc>
                <a:spcPct val="90000"/>
              </a:lnSpc>
              <a:spcAft>
                <a:spcPts val="600"/>
              </a:spcAft>
            </a:pPr>
            <a:r>
              <a:rPr lang="en-US" altLang="ja-JP" sz="3500" b="0" dirty="0">
                <a:effectLst/>
              </a:rPr>
              <a:t>    if t % 100 == 0:</a:t>
            </a:r>
          </a:p>
          <a:p>
            <a:pPr>
              <a:lnSpc>
                <a:spcPct val="90000"/>
              </a:lnSpc>
              <a:spcAft>
                <a:spcPts val="600"/>
              </a:spcAft>
            </a:pPr>
            <a:r>
              <a:rPr lang="en-US" altLang="ja-JP" sz="3500" b="0" dirty="0">
                <a:effectLst/>
              </a:rPr>
              <a:t>        print(</a:t>
            </a:r>
            <a:r>
              <a:rPr lang="en-US" altLang="ja-JP" sz="3500" b="0" dirty="0" err="1">
                <a:effectLst/>
              </a:rPr>
              <a:t>f"Time</a:t>
            </a:r>
            <a:r>
              <a:rPr lang="en-US" altLang="ja-JP" sz="3500" b="0" dirty="0">
                <a:effectLst/>
              </a:rPr>
              <a:t>: {int(t/100)}")</a:t>
            </a:r>
          </a:p>
          <a:p>
            <a:pPr>
              <a:lnSpc>
                <a:spcPct val="90000"/>
              </a:lnSpc>
              <a:spcAft>
                <a:spcPts val="600"/>
              </a:spcAft>
            </a:pPr>
            <a:r>
              <a:rPr lang="en-US" altLang="ja-JP" sz="3500" b="0" dirty="0">
                <a:effectLst/>
              </a:rPr>
              <a:t>        </a:t>
            </a:r>
            <a:r>
              <a:rPr lang="en-US" altLang="ja-JP" sz="3500" b="0" dirty="0" err="1">
                <a:effectLst/>
              </a:rPr>
              <a:t>results.append</a:t>
            </a:r>
            <a:r>
              <a:rPr lang="en-US" altLang="ja-JP" sz="3500" b="0" dirty="0">
                <a:effectLst/>
              </a:rPr>
              <a:t>(u1.copy())</a:t>
            </a:r>
          </a:p>
          <a:p>
            <a:pPr>
              <a:lnSpc>
                <a:spcPct val="90000"/>
              </a:lnSpc>
              <a:spcAft>
                <a:spcPts val="600"/>
              </a:spcAft>
            </a:pPr>
            <a:br>
              <a:rPr lang="en-US" altLang="ja-JP" sz="3500" b="0" dirty="0">
                <a:effectLst/>
              </a:rPr>
            </a:br>
            <a:r>
              <a:rPr lang="en-US" altLang="ja-JP" sz="3500" b="0" dirty="0">
                <a:effectLst/>
              </a:rPr>
              <a:t>    Lu = </a:t>
            </a:r>
            <a:r>
              <a:rPr lang="en-US" altLang="ja-JP" sz="3500" b="0" dirty="0" err="1">
                <a:effectLst/>
              </a:rPr>
              <a:t>laplacian</a:t>
            </a:r>
            <a:r>
              <a:rPr lang="en-US" altLang="ja-JP" sz="3500" b="0" dirty="0">
                <a:effectLst/>
              </a:rPr>
              <a:t>(u1)</a:t>
            </a:r>
          </a:p>
          <a:p>
            <a:pPr>
              <a:lnSpc>
                <a:spcPct val="90000"/>
              </a:lnSpc>
              <a:spcAft>
                <a:spcPts val="600"/>
              </a:spcAft>
            </a:pPr>
            <a:r>
              <a:rPr lang="en-US" altLang="ja-JP" sz="3500" b="0" dirty="0">
                <a:effectLst/>
              </a:rPr>
              <a:t>    </a:t>
            </a:r>
            <a:r>
              <a:rPr lang="en-US" altLang="ja-JP" sz="3500" b="0" dirty="0" err="1">
                <a:effectLst/>
              </a:rPr>
              <a:t>Lv</a:t>
            </a:r>
            <a:r>
              <a:rPr lang="en-US" altLang="ja-JP" sz="3500" b="0" dirty="0">
                <a:effectLst/>
              </a:rPr>
              <a:t> = </a:t>
            </a:r>
            <a:r>
              <a:rPr lang="en-US" altLang="ja-JP" sz="3500" b="0" dirty="0" err="1">
                <a:effectLst/>
              </a:rPr>
              <a:t>laplacian</a:t>
            </a:r>
            <a:r>
              <a:rPr lang="en-US" altLang="ja-JP" sz="3500" b="0" dirty="0">
                <a:effectLst/>
              </a:rPr>
              <a:t>(v1)</a:t>
            </a:r>
          </a:p>
          <a:p>
            <a:pPr>
              <a:lnSpc>
                <a:spcPct val="90000"/>
              </a:lnSpc>
              <a:spcAft>
                <a:spcPts val="600"/>
              </a:spcAft>
            </a:pPr>
            <a:br>
              <a:rPr lang="en-US" altLang="ja-JP" sz="3500" b="0" dirty="0">
                <a:effectLst/>
              </a:rPr>
            </a:br>
            <a:r>
              <a:rPr lang="en-US" altLang="ja-JP" sz="3500" b="0" dirty="0">
                <a:effectLst/>
              </a:rPr>
              <a:t>    u2 = u1 + du * c1x * Lu - u1 * v1 ** 2 + f * (1 - u1)</a:t>
            </a:r>
          </a:p>
          <a:p>
            <a:pPr>
              <a:lnSpc>
                <a:spcPct val="90000"/>
              </a:lnSpc>
              <a:spcAft>
                <a:spcPts val="600"/>
              </a:spcAft>
            </a:pPr>
            <a:r>
              <a:rPr lang="en-US" altLang="ja-JP" sz="3500" b="0" dirty="0">
                <a:effectLst/>
              </a:rPr>
              <a:t>    v2 = v1 + dv * c1x * </a:t>
            </a:r>
            <a:r>
              <a:rPr lang="en-US" altLang="ja-JP" sz="3500" b="0" dirty="0" err="1">
                <a:effectLst/>
              </a:rPr>
              <a:t>Lv</a:t>
            </a:r>
            <a:r>
              <a:rPr lang="en-US" altLang="ja-JP" sz="3500" b="0" dirty="0">
                <a:effectLst/>
              </a:rPr>
              <a:t> + u1 * v1 ** 2 - (f + k) * v1</a:t>
            </a:r>
          </a:p>
          <a:p>
            <a:pPr>
              <a:lnSpc>
                <a:spcPct val="90000"/>
              </a:lnSpc>
              <a:spcAft>
                <a:spcPts val="600"/>
              </a:spcAft>
            </a:pPr>
            <a:br>
              <a:rPr lang="en-US" altLang="ja-JP" sz="3500" b="0" dirty="0">
                <a:effectLst/>
              </a:rPr>
            </a:br>
            <a:r>
              <a:rPr lang="en-US" altLang="ja-JP" sz="3500" b="0" dirty="0">
                <a:effectLst/>
              </a:rPr>
              <a:t>    u1 = u2</a:t>
            </a:r>
          </a:p>
          <a:p>
            <a:pPr>
              <a:lnSpc>
                <a:spcPct val="90000"/>
              </a:lnSpc>
              <a:spcAft>
                <a:spcPts val="600"/>
              </a:spcAft>
            </a:pPr>
            <a:r>
              <a:rPr lang="en-US" altLang="ja-JP" sz="3500" b="0" dirty="0">
                <a:effectLst/>
              </a:rPr>
              <a:t>    v1 = v2</a:t>
            </a:r>
          </a:p>
          <a:p>
            <a:pPr indent="-228600">
              <a:lnSpc>
                <a:spcPct val="90000"/>
              </a:lnSpc>
              <a:spcAft>
                <a:spcPts val="600"/>
              </a:spcAft>
              <a:buFont typeface="Arial" panose="020B0604020202020204" pitchFamily="34" charset="0"/>
              <a:buChar char="•"/>
            </a:pPr>
            <a:endParaRPr kumimoji="1" lang="en-US" altLang="ja-JP" sz="800" dirty="0"/>
          </a:p>
        </p:txBody>
      </p:sp>
      <p:graphicFrame>
        <p:nvGraphicFramePr>
          <p:cNvPr id="27" name="Content Placeholder 12">
            <a:extLst>
              <a:ext uri="{FF2B5EF4-FFF2-40B4-BE49-F238E27FC236}">
                <a16:creationId xmlns:a16="http://schemas.microsoft.com/office/drawing/2014/main" id="{6E664A81-723C-8851-9CE6-F69CD7E92389}"/>
              </a:ext>
            </a:extLst>
          </p:cNvPr>
          <p:cNvGraphicFramePr>
            <a:graphicFrameLocks noGrp="1"/>
          </p:cNvGraphicFramePr>
          <p:nvPr>
            <p:ph idx="1"/>
            <p:extLst>
              <p:ext uri="{D42A27DB-BD31-4B8C-83A1-F6EECF244321}">
                <p14:modId xmlns:p14="http://schemas.microsoft.com/office/powerpoint/2010/main" val="557144589"/>
              </p:ext>
            </p:extLst>
          </p:nvPr>
        </p:nvGraphicFramePr>
        <p:xfrm>
          <a:off x="1137034" y="2194102"/>
          <a:ext cx="4438036" cy="39085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69342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92AB967-177B-E6DD-3E79-FE08DCCD1640}"/>
            </a:ext>
          </a:extLst>
        </p:cNvPr>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874AE5CD-9B85-558B-1128-74D34BA149F8}"/>
              </a:ext>
            </a:extLst>
          </p:cNvPr>
          <p:cNvSpPr>
            <a:spLocks noGrp="1"/>
          </p:cNvSpPr>
          <p:nvPr>
            <p:ph type="title"/>
          </p:nvPr>
        </p:nvSpPr>
        <p:spPr>
          <a:xfrm>
            <a:off x="1137034" y="609600"/>
            <a:ext cx="4784796" cy="1330840"/>
          </a:xfrm>
        </p:spPr>
        <p:txBody>
          <a:bodyPr vert="horz" lIns="91440" tIns="45720" rIns="91440" bIns="45720" rtlCol="0">
            <a:normAutofit/>
          </a:bodyPr>
          <a:lstStyle/>
          <a:p>
            <a:pPr algn="ctr"/>
            <a:r>
              <a:rPr kumimoji="1" lang="ja-JP" altLang="en-US" kern="1200" dirty="0">
                <a:latin typeface="+mj-lt"/>
                <a:ea typeface="+mj-ea"/>
                <a:cs typeface="+mj-cs"/>
              </a:rPr>
              <a:t>条件</a:t>
            </a:r>
            <a:r>
              <a:rPr kumimoji="1" lang="en-US" altLang="ja-JP" kern="1200" dirty="0">
                <a:latin typeface="+mj-lt"/>
                <a:ea typeface="+mj-ea"/>
                <a:cs typeface="+mj-cs"/>
              </a:rPr>
              <a:t>1 (Stripe)</a:t>
            </a:r>
          </a:p>
        </p:txBody>
      </p:sp>
      <p:sp>
        <p:nvSpPr>
          <p:cNvPr id="13" name="Content Placeholder 12">
            <a:extLst>
              <a:ext uri="{FF2B5EF4-FFF2-40B4-BE49-F238E27FC236}">
                <a16:creationId xmlns:a16="http://schemas.microsoft.com/office/drawing/2014/main" id="{D5B56A9C-14DD-F1C1-428D-1D1AC8471ECA}"/>
              </a:ext>
            </a:extLst>
          </p:cNvPr>
          <p:cNvSpPr>
            <a:spLocks noGrp="1"/>
          </p:cNvSpPr>
          <p:nvPr>
            <p:ph idx="1"/>
          </p:nvPr>
        </p:nvSpPr>
        <p:spPr>
          <a:xfrm>
            <a:off x="1137034" y="2194102"/>
            <a:ext cx="4438036" cy="3908585"/>
          </a:xfrm>
        </p:spPr>
        <p:txBody>
          <a:bodyPr vert="horz" lIns="91440" tIns="45720" rIns="91440" bIns="45720" rtlCol="0">
            <a:normAutofit/>
          </a:bodyPr>
          <a:lstStyle/>
          <a:p>
            <a:pPr marL="0" indent="0">
              <a:buNone/>
            </a:pPr>
            <a:r>
              <a:rPr lang="en-US" sz="2000" dirty="0"/>
              <a:t>f = 0.022, k = 0.051</a:t>
            </a:r>
          </a:p>
          <a:p>
            <a:pPr marL="0" indent="0">
              <a:buNone/>
            </a:pPr>
            <a:r>
              <a:rPr lang="ja-JP" altLang="en-US" sz="2000" dirty="0"/>
              <a:t>参考画像の様な状態に落ち着くまでに比較的長い時間を要した。</a:t>
            </a:r>
            <a:endParaRPr lang="en-US" altLang="ja-JP" sz="2000" dirty="0"/>
          </a:p>
          <a:p>
            <a:pPr marL="0" indent="0">
              <a:buNone/>
            </a:pPr>
            <a:r>
              <a:rPr lang="ja-JP" altLang="en-US" sz="2000" dirty="0"/>
              <a:t>それまでの過程で一番色々と変化していたように見えた。</a:t>
            </a:r>
            <a:endParaRPr lang="en-US" sz="2000" dirty="0"/>
          </a:p>
        </p:txBody>
      </p:sp>
      <p:pic>
        <p:nvPicPr>
          <p:cNvPr id="4" name="図 3" descr="グラフ">
            <a:extLst>
              <a:ext uri="{FF2B5EF4-FFF2-40B4-BE49-F238E27FC236}">
                <a16:creationId xmlns:a16="http://schemas.microsoft.com/office/drawing/2014/main" id="{33156E22-AC4E-A792-C36D-4796E41398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7632" y="775554"/>
            <a:ext cx="4938729" cy="4938729"/>
          </a:xfrm>
          <a:prstGeom prst="rect">
            <a:avLst/>
          </a:prstGeom>
        </p:spPr>
      </p:pic>
    </p:spTree>
    <p:extLst>
      <p:ext uri="{BB962C8B-B14F-4D97-AF65-F5344CB8AC3E}">
        <p14:creationId xmlns:p14="http://schemas.microsoft.com/office/powerpoint/2010/main" val="32722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E3436C8-A29C-6328-0266-9D0692F949D0}"/>
            </a:ext>
          </a:extLst>
        </p:cNvPr>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C6D88F23-3DF8-CB4C-B512-7718F0DE6675}"/>
              </a:ext>
            </a:extLst>
          </p:cNvPr>
          <p:cNvSpPr>
            <a:spLocks noGrp="1"/>
          </p:cNvSpPr>
          <p:nvPr>
            <p:ph type="title"/>
          </p:nvPr>
        </p:nvSpPr>
        <p:spPr>
          <a:xfrm>
            <a:off x="1137034" y="609600"/>
            <a:ext cx="4784796" cy="1330840"/>
          </a:xfrm>
        </p:spPr>
        <p:txBody>
          <a:bodyPr vert="horz" lIns="91440" tIns="45720" rIns="91440" bIns="45720" rtlCol="0">
            <a:normAutofit/>
          </a:bodyPr>
          <a:lstStyle/>
          <a:p>
            <a:pPr algn="ctr"/>
            <a:r>
              <a:rPr kumimoji="1" lang="ja-JP" altLang="en-US" kern="1200" dirty="0">
                <a:latin typeface="+mj-lt"/>
                <a:ea typeface="+mj-ea"/>
                <a:cs typeface="+mj-cs"/>
              </a:rPr>
              <a:t>条件</a:t>
            </a:r>
            <a:r>
              <a:rPr kumimoji="1" lang="en-US" altLang="ja-JP" kern="1200" dirty="0">
                <a:latin typeface="+mj-lt"/>
                <a:ea typeface="+mj-ea"/>
                <a:cs typeface="+mj-cs"/>
              </a:rPr>
              <a:t>2 (Spot)</a:t>
            </a:r>
          </a:p>
        </p:txBody>
      </p:sp>
      <p:sp>
        <p:nvSpPr>
          <p:cNvPr id="13" name="Content Placeholder 12">
            <a:extLst>
              <a:ext uri="{FF2B5EF4-FFF2-40B4-BE49-F238E27FC236}">
                <a16:creationId xmlns:a16="http://schemas.microsoft.com/office/drawing/2014/main" id="{358C23CD-5FB0-3C80-17C0-B384EBD76603}"/>
              </a:ext>
            </a:extLst>
          </p:cNvPr>
          <p:cNvSpPr>
            <a:spLocks noGrp="1"/>
          </p:cNvSpPr>
          <p:nvPr>
            <p:ph idx="1"/>
          </p:nvPr>
        </p:nvSpPr>
        <p:spPr>
          <a:xfrm>
            <a:off x="1137034" y="2194102"/>
            <a:ext cx="4438036" cy="3908585"/>
          </a:xfrm>
        </p:spPr>
        <p:txBody>
          <a:bodyPr vert="horz" lIns="91440" tIns="45720" rIns="91440" bIns="45720" rtlCol="0">
            <a:normAutofit/>
          </a:bodyPr>
          <a:lstStyle/>
          <a:p>
            <a:pPr marL="0" indent="0">
              <a:buNone/>
            </a:pPr>
            <a:r>
              <a:rPr lang="en-US" sz="2000" dirty="0"/>
              <a:t>f = 0.035, k = 0.065</a:t>
            </a:r>
          </a:p>
          <a:p>
            <a:pPr marL="0" indent="0">
              <a:buNone/>
            </a:pPr>
            <a:r>
              <a:rPr lang="ja-JP" altLang="en-US" sz="2000" kern="1200" dirty="0">
                <a:latin typeface="+mn-lt"/>
                <a:ea typeface="+mn-ea"/>
                <a:cs typeface="+mn-cs"/>
              </a:rPr>
              <a:t>比較的短い時間で安定した。</a:t>
            </a:r>
            <a:endParaRPr lang="en-US" altLang="ja-JP" sz="2000" kern="1200" dirty="0">
              <a:latin typeface="+mn-lt"/>
              <a:ea typeface="+mn-ea"/>
              <a:cs typeface="+mn-cs"/>
            </a:endParaRPr>
          </a:p>
          <a:p>
            <a:pPr marL="0" indent="0">
              <a:buNone/>
            </a:pPr>
            <a:r>
              <a:rPr lang="ja-JP" altLang="en-US" sz="2000" dirty="0"/>
              <a:t>一段階ずつ粒が分裂していくような様が面白い。</a:t>
            </a:r>
            <a:endParaRPr lang="en-US" altLang="ja-JP" sz="2000" dirty="0"/>
          </a:p>
          <a:p>
            <a:pPr marL="0" indent="0">
              <a:buNone/>
            </a:pPr>
            <a:r>
              <a:rPr lang="ja-JP" altLang="en-US" sz="2000" dirty="0"/>
              <a:t>粒として塊を形成するのはどちらかの係数の影響なのか？</a:t>
            </a:r>
            <a:endParaRPr lang="en-US" altLang="ja-JP" sz="2000" dirty="0"/>
          </a:p>
        </p:txBody>
      </p:sp>
      <p:pic>
        <p:nvPicPr>
          <p:cNvPr id="4" name="図 3" descr="グラフ">
            <a:extLst>
              <a:ext uri="{FF2B5EF4-FFF2-40B4-BE49-F238E27FC236}">
                <a16:creationId xmlns:a16="http://schemas.microsoft.com/office/drawing/2014/main" id="{8BA68EFE-E220-9505-FD47-AFF2DFAE23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8897" y="609600"/>
            <a:ext cx="5156200" cy="5156200"/>
          </a:xfrm>
          <a:prstGeom prst="rect">
            <a:avLst/>
          </a:prstGeom>
        </p:spPr>
      </p:pic>
    </p:spTree>
    <p:extLst>
      <p:ext uri="{BB962C8B-B14F-4D97-AF65-F5344CB8AC3E}">
        <p14:creationId xmlns:p14="http://schemas.microsoft.com/office/powerpoint/2010/main" val="1983842153"/>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625</TotalTime>
  <Words>845</Words>
  <Application>Microsoft Office PowerPoint</Application>
  <PresentationFormat>ワイド画面</PresentationFormat>
  <Paragraphs>66</Paragraphs>
  <Slides>13</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13</vt:i4>
      </vt:variant>
    </vt:vector>
  </HeadingPairs>
  <TitlesOfParts>
    <vt:vector size="18" baseType="lpstr">
      <vt:lpstr>ゴシック</vt:lpstr>
      <vt:lpstr>游ゴシック</vt:lpstr>
      <vt:lpstr>游ゴシック Light</vt:lpstr>
      <vt:lpstr>Arial</vt:lpstr>
      <vt:lpstr>Office テーマ</vt:lpstr>
      <vt:lpstr>授業課題4</vt:lpstr>
      <vt:lpstr>移流拡散方程式 (条件1)</vt:lpstr>
      <vt:lpstr>条件2 (移流係数大)</vt:lpstr>
      <vt:lpstr>条件3 (拡散係数大)</vt:lpstr>
      <vt:lpstr>条件4 (移流・拡散係数大)</vt:lpstr>
      <vt:lpstr>課題2</vt:lpstr>
      <vt:lpstr>反応拡散方程式のシミュレーション</vt:lpstr>
      <vt:lpstr>条件1 (Stripe)</vt:lpstr>
      <vt:lpstr>条件2 (Spot)</vt:lpstr>
      <vt:lpstr>条件3 (Amorphous)</vt:lpstr>
      <vt:lpstr>条件4 (Bubble)</vt:lpstr>
      <vt:lpstr>条件5 (Wave)</vt:lpstr>
      <vt:lpstr>最後に</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Kazushi Hashimoto</dc:creator>
  <cp:lastModifiedBy>武藤 晴紀</cp:lastModifiedBy>
  <cp:revision>4</cp:revision>
  <dcterms:created xsi:type="dcterms:W3CDTF">2025-05-01T08:45:23Z</dcterms:created>
  <dcterms:modified xsi:type="dcterms:W3CDTF">2025-05-14T14:14:26Z</dcterms:modified>
</cp:coreProperties>
</file>

<file path=docProps/thumbnail.jpeg>
</file>